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0" r:id="rId1"/>
  </p:sldMasterIdLst>
  <p:notesMasterIdLst>
    <p:notesMasterId r:id="rId43"/>
  </p:notesMasterIdLst>
  <p:handoutMasterIdLst>
    <p:handoutMasterId r:id="rId44"/>
  </p:handoutMasterIdLst>
  <p:sldIdLst>
    <p:sldId id="465" r:id="rId2"/>
    <p:sldId id="461" r:id="rId3"/>
    <p:sldId id="525" r:id="rId4"/>
    <p:sldId id="506" r:id="rId5"/>
    <p:sldId id="527" r:id="rId6"/>
    <p:sldId id="528" r:id="rId7"/>
    <p:sldId id="463" r:id="rId8"/>
    <p:sldId id="464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3" r:id="rId17"/>
    <p:sldId id="530" r:id="rId18"/>
    <p:sldId id="480" r:id="rId19"/>
    <p:sldId id="482" r:id="rId20"/>
    <p:sldId id="483" r:id="rId21"/>
    <p:sldId id="531" r:id="rId22"/>
    <p:sldId id="494" r:id="rId23"/>
    <p:sldId id="546" r:id="rId24"/>
    <p:sldId id="547" r:id="rId25"/>
    <p:sldId id="529" r:id="rId26"/>
    <p:sldId id="492" r:id="rId27"/>
    <p:sldId id="496" r:id="rId28"/>
    <p:sldId id="514" r:id="rId29"/>
    <p:sldId id="497" r:id="rId30"/>
    <p:sldId id="484" r:id="rId31"/>
    <p:sldId id="485" r:id="rId32"/>
    <p:sldId id="517" r:id="rId33"/>
    <p:sldId id="533" r:id="rId34"/>
    <p:sldId id="534" r:id="rId35"/>
    <p:sldId id="532" r:id="rId36"/>
    <p:sldId id="535" r:id="rId37"/>
    <p:sldId id="536" r:id="rId38"/>
    <p:sldId id="540" r:id="rId39"/>
    <p:sldId id="542" r:id="rId40"/>
    <p:sldId id="543" r:id="rId41"/>
    <p:sldId id="545" r:id="rId42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CECFF"/>
    <a:srgbClr val="FFFF66"/>
    <a:srgbClr val="99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150" autoAdjust="0"/>
    <p:restoredTop sz="94127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34"/>
    </p:cViewPr>
  </p:sorterViewPr>
  <p:notesViewPr>
    <p:cSldViewPr>
      <p:cViewPr varScale="1">
        <p:scale>
          <a:sx n="65" d="100"/>
          <a:sy n="65" d="100"/>
        </p:scale>
        <p:origin x="-2064" y="-12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Owner\Desktop\4.12%20Groundwater%20Concentration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xoserver\c\Userdata\Exotech\Exo%20Tech%20Presentations\MGP%202012%20March%202012\Tables%20and%20Figures\Charbroil%20Results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VOC CONCENTRATION vs. TIME - TW-9</a:t>
            </a:r>
          </a:p>
        </c:rich>
      </c:tx>
      <c:layout>
        <c:manualLayout>
          <c:xMode val="edge"/>
          <c:yMode val="edge"/>
          <c:x val="0.283865690337383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85098758279631E-2"/>
          <c:y val="6.1698141078409714E-2"/>
          <c:w val="0.73586033482849456"/>
          <c:h val="0.81235067103025149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'Graph Data'!$H$1</c:f>
              <c:strCache>
                <c:ptCount val="1"/>
                <c:pt idx="0">
                  <c:v>Trichloroethene</c:v>
                </c:pt>
              </c:strCache>
            </c:strRef>
          </c:tx>
          <c:spPr>
            <a:solidFill>
              <a:srgbClr val="FF8080"/>
            </a:solidFill>
            <a:ln>
              <a:solidFill>
                <a:srgbClr val="000000"/>
              </a:solidFill>
            </a:ln>
          </c:spPr>
          <c:invertIfNegative val="0"/>
          <c:cat>
            <c:numRef>
              <c:f>'Graph Data'!$B$152:$B$168</c:f>
              <c:numCache>
                <c:formatCode>m/d/yyyy</c:formatCode>
                <c:ptCount val="17"/>
                <c:pt idx="0">
                  <c:v>38686</c:v>
                </c:pt>
                <c:pt idx="1">
                  <c:v>39070</c:v>
                </c:pt>
                <c:pt idx="2">
                  <c:v>39311</c:v>
                </c:pt>
                <c:pt idx="3">
                  <c:v>39450</c:v>
                </c:pt>
                <c:pt idx="4">
                  <c:v>39520</c:v>
                </c:pt>
                <c:pt idx="5">
                  <c:v>39533</c:v>
                </c:pt>
                <c:pt idx="6">
                  <c:v>39596</c:v>
                </c:pt>
                <c:pt idx="7">
                  <c:v>39744</c:v>
                </c:pt>
                <c:pt idx="8">
                  <c:v>39840</c:v>
                </c:pt>
                <c:pt idx="9">
                  <c:v>39860</c:v>
                </c:pt>
                <c:pt idx="10">
                  <c:v>40073</c:v>
                </c:pt>
                <c:pt idx="11">
                  <c:v>40122</c:v>
                </c:pt>
                <c:pt idx="12">
                  <c:v>40646</c:v>
                </c:pt>
                <c:pt idx="13">
                  <c:v>40750</c:v>
                </c:pt>
                <c:pt idx="14">
                  <c:v>40815</c:v>
                </c:pt>
                <c:pt idx="15">
                  <c:v>40912</c:v>
                </c:pt>
                <c:pt idx="16">
                  <c:v>41019</c:v>
                </c:pt>
              </c:numCache>
            </c:numRef>
          </c:cat>
          <c:val>
            <c:numRef>
              <c:f>'Graph Data'!$H$152:$H$168</c:f>
              <c:numCache>
                <c:formatCode>0.0</c:formatCode>
                <c:ptCount val="17"/>
                <c:pt idx="0">
                  <c:v>1000</c:v>
                </c:pt>
                <c:pt idx="1">
                  <c:v>690</c:v>
                </c:pt>
                <c:pt idx="2">
                  <c:v>1800</c:v>
                </c:pt>
                <c:pt idx="3">
                  <c:v>0</c:v>
                </c:pt>
                <c:pt idx="4">
                  <c:v>1200</c:v>
                </c:pt>
                <c:pt idx="5">
                  <c:v>1600</c:v>
                </c:pt>
                <c:pt idx="6">
                  <c:v>1100</c:v>
                </c:pt>
                <c:pt idx="7">
                  <c:v>200</c:v>
                </c:pt>
                <c:pt idx="8" formatCode="#,##0">
                  <c:v>1100</c:v>
                </c:pt>
                <c:pt idx="9" formatCode="#,##0">
                  <c:v>1000</c:v>
                </c:pt>
                <c:pt idx="10" formatCode="#,##0">
                  <c:v>0</c:v>
                </c:pt>
                <c:pt idx="11" formatCode="#,##0">
                  <c:v>400</c:v>
                </c:pt>
                <c:pt idx="12">
                  <c:v>810</c:v>
                </c:pt>
                <c:pt idx="13">
                  <c:v>1300</c:v>
                </c:pt>
                <c:pt idx="14">
                  <c:v>0</c:v>
                </c:pt>
                <c:pt idx="15">
                  <c:v>0</c:v>
                </c:pt>
                <c:pt idx="16">
                  <c:v>240</c:v>
                </c:pt>
              </c:numCache>
            </c:numRef>
          </c:val>
        </c:ser>
        <c:ser>
          <c:idx val="2"/>
          <c:order val="1"/>
          <c:tx>
            <c:strRef>
              <c:f>'Graph Data'!$E$1</c:f>
              <c:strCache>
                <c:ptCount val="1"/>
                <c:pt idx="0">
                  <c:v>1,2-Dichloroethane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rgbClr val="000000"/>
              </a:solidFill>
            </a:ln>
          </c:spPr>
          <c:invertIfNegative val="0"/>
          <c:cat>
            <c:numRef>
              <c:f>'Graph Data'!$B$152:$B$168</c:f>
              <c:numCache>
                <c:formatCode>m/d/yyyy</c:formatCode>
                <c:ptCount val="17"/>
                <c:pt idx="0">
                  <c:v>38686</c:v>
                </c:pt>
                <c:pt idx="1">
                  <c:v>39070</c:v>
                </c:pt>
                <c:pt idx="2">
                  <c:v>39311</c:v>
                </c:pt>
                <c:pt idx="3">
                  <c:v>39450</c:v>
                </c:pt>
                <c:pt idx="4">
                  <c:v>39520</c:v>
                </c:pt>
                <c:pt idx="5">
                  <c:v>39533</c:v>
                </c:pt>
                <c:pt idx="6">
                  <c:v>39596</c:v>
                </c:pt>
                <c:pt idx="7">
                  <c:v>39744</c:v>
                </c:pt>
                <c:pt idx="8">
                  <c:v>39840</c:v>
                </c:pt>
                <c:pt idx="9">
                  <c:v>39860</c:v>
                </c:pt>
                <c:pt idx="10">
                  <c:v>40073</c:v>
                </c:pt>
                <c:pt idx="11">
                  <c:v>40122</c:v>
                </c:pt>
                <c:pt idx="12">
                  <c:v>40646</c:v>
                </c:pt>
                <c:pt idx="13">
                  <c:v>40750</c:v>
                </c:pt>
                <c:pt idx="14">
                  <c:v>40815</c:v>
                </c:pt>
                <c:pt idx="15">
                  <c:v>40912</c:v>
                </c:pt>
                <c:pt idx="16">
                  <c:v>41019</c:v>
                </c:pt>
              </c:numCache>
            </c:numRef>
          </c:cat>
          <c:val>
            <c:numRef>
              <c:f>'Graph Data'!$E$152:$E$168</c:f>
              <c:numCache>
                <c:formatCode>0.0</c:formatCode>
                <c:ptCount val="17"/>
                <c:pt idx="0">
                  <c:v>300</c:v>
                </c:pt>
                <c:pt idx="1">
                  <c:v>0</c:v>
                </c:pt>
                <c:pt idx="2">
                  <c:v>180</c:v>
                </c:pt>
                <c:pt idx="3">
                  <c:v>0</c:v>
                </c:pt>
                <c:pt idx="4">
                  <c:v>160</c:v>
                </c:pt>
                <c:pt idx="5">
                  <c:v>170</c:v>
                </c:pt>
                <c:pt idx="6">
                  <c:v>210</c:v>
                </c:pt>
                <c:pt idx="7">
                  <c:v>0</c:v>
                </c:pt>
                <c:pt idx="8" formatCode="General">
                  <c:v>0</c:v>
                </c:pt>
                <c:pt idx="9" formatCode="General">
                  <c:v>110</c:v>
                </c:pt>
                <c:pt idx="10" formatCode="General">
                  <c:v>53</c:v>
                </c:pt>
                <c:pt idx="11" formatCode="General">
                  <c:v>69</c:v>
                </c:pt>
                <c:pt idx="12">
                  <c:v>110</c:v>
                </c:pt>
                <c:pt idx="13">
                  <c:v>0</c:v>
                </c:pt>
                <c:pt idx="14">
                  <c:v>8</c:v>
                </c:pt>
                <c:pt idx="15">
                  <c:v>20</c:v>
                </c:pt>
                <c:pt idx="16">
                  <c:v>51</c:v>
                </c:pt>
              </c:numCache>
            </c:numRef>
          </c:val>
        </c:ser>
        <c:ser>
          <c:idx val="3"/>
          <c:order val="2"/>
          <c:tx>
            <c:strRef>
              <c:f>'Graph Data'!$F$1</c:f>
              <c:strCache>
                <c:ptCount val="1"/>
                <c:pt idx="0">
                  <c:v>1,1-Dichloroethene</c:v>
                </c:pt>
              </c:strCache>
            </c:strRef>
          </c:tx>
          <c:spPr>
            <a:solidFill>
              <a:srgbClr val="CCFFFF"/>
            </a:solidFill>
            <a:ln>
              <a:solidFill>
                <a:srgbClr val="000000"/>
              </a:solidFill>
            </a:ln>
          </c:spPr>
          <c:invertIfNegative val="0"/>
          <c:cat>
            <c:numRef>
              <c:f>'Graph Data'!$B$152:$B$168</c:f>
              <c:numCache>
                <c:formatCode>m/d/yyyy</c:formatCode>
                <c:ptCount val="17"/>
                <c:pt idx="0">
                  <c:v>38686</c:v>
                </c:pt>
                <c:pt idx="1">
                  <c:v>39070</c:v>
                </c:pt>
                <c:pt idx="2">
                  <c:v>39311</c:v>
                </c:pt>
                <c:pt idx="3">
                  <c:v>39450</c:v>
                </c:pt>
                <c:pt idx="4">
                  <c:v>39520</c:v>
                </c:pt>
                <c:pt idx="5">
                  <c:v>39533</c:v>
                </c:pt>
                <c:pt idx="6">
                  <c:v>39596</c:v>
                </c:pt>
                <c:pt idx="7">
                  <c:v>39744</c:v>
                </c:pt>
                <c:pt idx="8">
                  <c:v>39840</c:v>
                </c:pt>
                <c:pt idx="9">
                  <c:v>39860</c:v>
                </c:pt>
                <c:pt idx="10">
                  <c:v>40073</c:v>
                </c:pt>
                <c:pt idx="11">
                  <c:v>40122</c:v>
                </c:pt>
                <c:pt idx="12">
                  <c:v>40646</c:v>
                </c:pt>
                <c:pt idx="13">
                  <c:v>40750</c:v>
                </c:pt>
                <c:pt idx="14">
                  <c:v>40815</c:v>
                </c:pt>
                <c:pt idx="15">
                  <c:v>40912</c:v>
                </c:pt>
                <c:pt idx="16">
                  <c:v>41019</c:v>
                </c:pt>
              </c:numCache>
            </c:numRef>
          </c:cat>
          <c:val>
            <c:numRef>
              <c:f>'Graph Data'!$F$152:$F$168</c:f>
              <c:numCache>
                <c:formatCode>0.0</c:formatCode>
                <c:ptCount val="17"/>
                <c:pt idx="0">
                  <c:v>20000</c:v>
                </c:pt>
                <c:pt idx="1">
                  <c:v>14400</c:v>
                </c:pt>
                <c:pt idx="2">
                  <c:v>47000</c:v>
                </c:pt>
                <c:pt idx="3">
                  <c:v>25000</c:v>
                </c:pt>
                <c:pt idx="4">
                  <c:v>23000</c:v>
                </c:pt>
                <c:pt idx="5">
                  <c:v>31000</c:v>
                </c:pt>
                <c:pt idx="6">
                  <c:v>34000</c:v>
                </c:pt>
                <c:pt idx="7">
                  <c:v>10000</c:v>
                </c:pt>
                <c:pt idx="8" formatCode="#,##0">
                  <c:v>15000</c:v>
                </c:pt>
                <c:pt idx="9" formatCode="#,##0">
                  <c:v>16000</c:v>
                </c:pt>
                <c:pt idx="10" formatCode="#,##0">
                  <c:v>11</c:v>
                </c:pt>
                <c:pt idx="11" formatCode="#,##0">
                  <c:v>2200</c:v>
                </c:pt>
                <c:pt idx="12">
                  <c:v>7000</c:v>
                </c:pt>
                <c:pt idx="13">
                  <c:v>18000</c:v>
                </c:pt>
                <c:pt idx="14">
                  <c:v>0</c:v>
                </c:pt>
                <c:pt idx="15">
                  <c:v>13</c:v>
                </c:pt>
                <c:pt idx="16">
                  <c:v>1800</c:v>
                </c:pt>
              </c:numCache>
            </c:numRef>
          </c:val>
        </c:ser>
        <c:ser>
          <c:idx val="1"/>
          <c:order val="3"/>
          <c:tx>
            <c:strRef>
              <c:f>'Graph Data'!$D$1</c:f>
              <c:strCache>
                <c:ptCount val="1"/>
                <c:pt idx="0">
                  <c:v>1,1-Dichloroethane</c:v>
                </c:pt>
              </c:strCache>
            </c:strRef>
          </c:tx>
          <c:spPr>
            <a:solidFill>
              <a:srgbClr val="993366"/>
            </a:solidFill>
            <a:ln>
              <a:solidFill>
                <a:srgbClr val="000000"/>
              </a:solidFill>
            </a:ln>
          </c:spPr>
          <c:invertIfNegative val="0"/>
          <c:cat>
            <c:numRef>
              <c:f>'Graph Data'!$B$152:$B$168</c:f>
              <c:numCache>
                <c:formatCode>m/d/yyyy</c:formatCode>
                <c:ptCount val="17"/>
                <c:pt idx="0">
                  <c:v>38686</c:v>
                </c:pt>
                <c:pt idx="1">
                  <c:v>39070</c:v>
                </c:pt>
                <c:pt idx="2">
                  <c:v>39311</c:v>
                </c:pt>
                <c:pt idx="3">
                  <c:v>39450</c:v>
                </c:pt>
                <c:pt idx="4">
                  <c:v>39520</c:v>
                </c:pt>
                <c:pt idx="5">
                  <c:v>39533</c:v>
                </c:pt>
                <c:pt idx="6">
                  <c:v>39596</c:v>
                </c:pt>
                <c:pt idx="7">
                  <c:v>39744</c:v>
                </c:pt>
                <c:pt idx="8">
                  <c:v>39840</c:v>
                </c:pt>
                <c:pt idx="9">
                  <c:v>39860</c:v>
                </c:pt>
                <c:pt idx="10">
                  <c:v>40073</c:v>
                </c:pt>
                <c:pt idx="11">
                  <c:v>40122</c:v>
                </c:pt>
                <c:pt idx="12">
                  <c:v>40646</c:v>
                </c:pt>
                <c:pt idx="13">
                  <c:v>40750</c:v>
                </c:pt>
                <c:pt idx="14">
                  <c:v>40815</c:v>
                </c:pt>
                <c:pt idx="15">
                  <c:v>40912</c:v>
                </c:pt>
                <c:pt idx="16">
                  <c:v>41019</c:v>
                </c:pt>
              </c:numCache>
            </c:numRef>
          </c:cat>
          <c:val>
            <c:numRef>
              <c:f>'Graph Data'!$D$152:$D$168</c:f>
              <c:numCache>
                <c:formatCode>0.0</c:formatCode>
                <c:ptCount val="17"/>
                <c:pt idx="0">
                  <c:v>680</c:v>
                </c:pt>
                <c:pt idx="1">
                  <c:v>520</c:v>
                </c:pt>
                <c:pt idx="2">
                  <c:v>1300</c:v>
                </c:pt>
                <c:pt idx="3">
                  <c:v>0</c:v>
                </c:pt>
                <c:pt idx="4">
                  <c:v>860</c:v>
                </c:pt>
                <c:pt idx="5">
                  <c:v>1000</c:v>
                </c:pt>
                <c:pt idx="6">
                  <c:v>1000</c:v>
                </c:pt>
                <c:pt idx="7">
                  <c:v>330</c:v>
                </c:pt>
                <c:pt idx="8" formatCode="#,##0">
                  <c:v>670</c:v>
                </c:pt>
                <c:pt idx="9" formatCode="#,##0">
                  <c:v>760</c:v>
                </c:pt>
                <c:pt idx="10" formatCode="#,##0">
                  <c:v>390</c:v>
                </c:pt>
                <c:pt idx="11" formatCode="#,##0">
                  <c:v>620</c:v>
                </c:pt>
                <c:pt idx="12">
                  <c:v>740</c:v>
                </c:pt>
                <c:pt idx="13">
                  <c:v>820</c:v>
                </c:pt>
                <c:pt idx="14">
                  <c:v>55</c:v>
                </c:pt>
                <c:pt idx="15">
                  <c:v>150</c:v>
                </c:pt>
                <c:pt idx="16">
                  <c:v>390</c:v>
                </c:pt>
              </c:numCache>
            </c:numRef>
          </c:val>
        </c:ser>
        <c:ser>
          <c:idx val="4"/>
          <c:order val="4"/>
          <c:tx>
            <c:strRef>
              <c:f>'Graph Data'!$G$1</c:f>
              <c:strCache>
                <c:ptCount val="1"/>
                <c:pt idx="0">
                  <c:v>1,1,1-Trichloroethane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c:spPr>
          <c:invertIfNegative val="0"/>
          <c:cat>
            <c:numRef>
              <c:f>'Graph Data'!$B$152:$B$168</c:f>
              <c:numCache>
                <c:formatCode>m/d/yyyy</c:formatCode>
                <c:ptCount val="17"/>
                <c:pt idx="0">
                  <c:v>38686</c:v>
                </c:pt>
                <c:pt idx="1">
                  <c:v>39070</c:v>
                </c:pt>
                <c:pt idx="2">
                  <c:v>39311</c:v>
                </c:pt>
                <c:pt idx="3">
                  <c:v>39450</c:v>
                </c:pt>
                <c:pt idx="4">
                  <c:v>39520</c:v>
                </c:pt>
                <c:pt idx="5">
                  <c:v>39533</c:v>
                </c:pt>
                <c:pt idx="6">
                  <c:v>39596</c:v>
                </c:pt>
                <c:pt idx="7">
                  <c:v>39744</c:v>
                </c:pt>
                <c:pt idx="8">
                  <c:v>39840</c:v>
                </c:pt>
                <c:pt idx="9">
                  <c:v>39860</c:v>
                </c:pt>
                <c:pt idx="10">
                  <c:v>40073</c:v>
                </c:pt>
                <c:pt idx="11">
                  <c:v>40122</c:v>
                </c:pt>
                <c:pt idx="12">
                  <c:v>40646</c:v>
                </c:pt>
                <c:pt idx="13">
                  <c:v>40750</c:v>
                </c:pt>
                <c:pt idx="14">
                  <c:v>40815</c:v>
                </c:pt>
                <c:pt idx="15">
                  <c:v>40912</c:v>
                </c:pt>
                <c:pt idx="16">
                  <c:v>41019</c:v>
                </c:pt>
              </c:numCache>
            </c:numRef>
          </c:cat>
          <c:val>
            <c:numRef>
              <c:f>'Graph Data'!$G$152:$G$168</c:f>
              <c:numCache>
                <c:formatCode>0.0</c:formatCode>
                <c:ptCount val="17"/>
                <c:pt idx="0">
                  <c:v>2000</c:v>
                </c:pt>
                <c:pt idx="1">
                  <c:v>1300</c:v>
                </c:pt>
                <c:pt idx="2">
                  <c:v>3800</c:v>
                </c:pt>
                <c:pt idx="3">
                  <c:v>0</c:v>
                </c:pt>
                <c:pt idx="4">
                  <c:v>1400</c:v>
                </c:pt>
                <c:pt idx="5">
                  <c:v>2000</c:v>
                </c:pt>
                <c:pt idx="6">
                  <c:v>1500</c:v>
                </c:pt>
                <c:pt idx="7">
                  <c:v>590</c:v>
                </c:pt>
                <c:pt idx="8" formatCode="#,##0">
                  <c:v>0</c:v>
                </c:pt>
                <c:pt idx="9" formatCode="#,##0">
                  <c:v>1500</c:v>
                </c:pt>
                <c:pt idx="10" formatCode="#,##0">
                  <c:v>590</c:v>
                </c:pt>
                <c:pt idx="11" formatCode="#,##0">
                  <c:v>890</c:v>
                </c:pt>
                <c:pt idx="12">
                  <c:v>1400</c:v>
                </c:pt>
                <c:pt idx="13">
                  <c:v>1900</c:v>
                </c:pt>
                <c:pt idx="14">
                  <c:v>180</c:v>
                </c:pt>
                <c:pt idx="15">
                  <c:v>200</c:v>
                </c:pt>
                <c:pt idx="16">
                  <c:v>450</c:v>
                </c:pt>
              </c:numCache>
            </c:numRef>
          </c:val>
        </c:ser>
        <c:ser>
          <c:idx val="0"/>
          <c:order val="5"/>
          <c:tx>
            <c:strRef>
              <c:f>'Graph Data'!$C$1</c:f>
              <c:strCache>
                <c:ptCount val="1"/>
                <c:pt idx="0">
                  <c:v>Benzene</c:v>
                </c:pt>
              </c:strCache>
            </c:strRef>
          </c:tx>
          <c:spPr>
            <a:solidFill>
              <a:srgbClr val="9999FF"/>
            </a:solidFill>
            <a:ln>
              <a:solidFill>
                <a:srgbClr val="000000"/>
              </a:solidFill>
            </a:ln>
          </c:spPr>
          <c:invertIfNegative val="0"/>
          <c:cat>
            <c:numRef>
              <c:f>'Graph Data'!$B$152:$B$168</c:f>
              <c:numCache>
                <c:formatCode>m/d/yyyy</c:formatCode>
                <c:ptCount val="17"/>
                <c:pt idx="0">
                  <c:v>38686</c:v>
                </c:pt>
                <c:pt idx="1">
                  <c:v>39070</c:v>
                </c:pt>
                <c:pt idx="2">
                  <c:v>39311</c:v>
                </c:pt>
                <c:pt idx="3">
                  <c:v>39450</c:v>
                </c:pt>
                <c:pt idx="4">
                  <c:v>39520</c:v>
                </c:pt>
                <c:pt idx="5">
                  <c:v>39533</c:v>
                </c:pt>
                <c:pt idx="6">
                  <c:v>39596</c:v>
                </c:pt>
                <c:pt idx="7">
                  <c:v>39744</c:v>
                </c:pt>
                <c:pt idx="8">
                  <c:v>39840</c:v>
                </c:pt>
                <c:pt idx="9">
                  <c:v>39860</c:v>
                </c:pt>
                <c:pt idx="10">
                  <c:v>40073</c:v>
                </c:pt>
                <c:pt idx="11">
                  <c:v>40122</c:v>
                </c:pt>
                <c:pt idx="12">
                  <c:v>40646</c:v>
                </c:pt>
                <c:pt idx="13">
                  <c:v>40750</c:v>
                </c:pt>
                <c:pt idx="14">
                  <c:v>40815</c:v>
                </c:pt>
                <c:pt idx="15">
                  <c:v>40912</c:v>
                </c:pt>
                <c:pt idx="16">
                  <c:v>41019</c:v>
                </c:pt>
              </c:numCache>
            </c:numRef>
          </c:cat>
          <c:val>
            <c:numRef>
              <c:f>'Graph Data'!$C$152:$C$168</c:f>
              <c:numCache>
                <c:formatCode>0.0</c:formatCode>
                <c:ptCount val="17"/>
                <c:pt idx="0">
                  <c:v>14</c:v>
                </c:pt>
                <c:pt idx="1">
                  <c:v>0</c:v>
                </c:pt>
                <c:pt idx="2">
                  <c:v>21</c:v>
                </c:pt>
                <c:pt idx="3">
                  <c:v>0</c:v>
                </c:pt>
                <c:pt idx="4">
                  <c:v>0</c:v>
                </c:pt>
                <c:pt idx="5">
                  <c:v>19</c:v>
                </c:pt>
                <c:pt idx="6">
                  <c:v>19</c:v>
                </c:pt>
                <c:pt idx="7">
                  <c:v>0</c:v>
                </c:pt>
                <c:pt idx="8" formatCode="General">
                  <c:v>0</c:v>
                </c:pt>
                <c:pt idx="9" formatCode="General">
                  <c:v>14</c:v>
                </c:pt>
                <c:pt idx="10" formatCode="General">
                  <c:v>0</c:v>
                </c:pt>
                <c:pt idx="11" formatCode="General">
                  <c:v>0</c:v>
                </c:pt>
                <c:pt idx="12">
                  <c:v>8.3000000000000007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990080"/>
        <c:axId val="66992000"/>
      </c:barChart>
      <c:catAx>
        <c:axId val="66990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SAMPLE DATE</a:t>
                </a:r>
              </a:p>
            </c:rich>
          </c:tx>
          <c:layout/>
          <c:overlay val="0"/>
        </c:title>
        <c:numFmt formatCode="m/d/yyyy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2700000"/>
          <a:lstStyle/>
          <a:p>
            <a: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6992000"/>
        <c:crosses val="autoZero"/>
        <c:auto val="0"/>
        <c:lblAlgn val="ctr"/>
        <c:lblOffset val="100"/>
        <c:noMultiLvlLbl val="0"/>
      </c:catAx>
      <c:valAx>
        <c:axId val="66992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VOC CONCENTRATION (µg/L)</a:t>
                </a:r>
              </a:p>
            </c:rich>
          </c:tx>
          <c:layout>
            <c:manualLayout>
              <c:xMode val="edge"/>
              <c:yMode val="edge"/>
              <c:x val="0"/>
              <c:y val="0.3097966616280837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6990080"/>
        <c:crosses val="autoZero"/>
        <c:crossBetween val="between"/>
      </c:valAx>
      <c:spPr>
        <a:solidFill>
          <a:schemeClr val="tx1">
            <a:lumMod val="75000"/>
          </a:schemeClr>
        </a:solidFill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82522824600278322"/>
          <c:y val="0.39302596065316103"/>
          <c:w val="0.16702841204331392"/>
          <c:h val="0.20279232624776636"/>
        </c:manualLayout>
      </c:layout>
      <c:overlay val="0"/>
      <c:spPr>
        <a:solidFill>
          <a:schemeClr val="tx1"/>
        </a:solidFill>
        <a:ln>
          <a:solidFill>
            <a:srgbClr val="000000"/>
          </a:solidFill>
        </a:ln>
      </c:spPr>
      <c:txPr>
        <a:bodyPr/>
        <a:lstStyle/>
        <a:p>
          <a:pPr>
            <a:defRPr sz="1000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  <a:ln>
      <a:solidFill>
        <a:schemeClr val="bg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PRE AND POST SOIL BLENDING RESULTS</a:t>
            </a:r>
          </a:p>
        </c:rich>
      </c:tx>
      <c:layout>
        <c:manualLayout>
          <c:xMode val="edge"/>
          <c:yMode val="edge"/>
          <c:x val="0.19902060563711899"/>
          <c:y val="5.376344086021507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07774596357281"/>
          <c:y val="8.9172593345186707E-2"/>
          <c:w val="0.68206304479365232"/>
          <c:h val="0.81581978663957355"/>
        </c:manualLayout>
      </c:layout>
      <c:barChart>
        <c:barDir val="col"/>
        <c:grouping val="stacked"/>
        <c:varyColors val="0"/>
        <c:ser>
          <c:idx val="7"/>
          <c:order val="0"/>
          <c:tx>
            <c:strRef>
              <c:f>Sheet1!$A$27</c:f>
              <c:strCache>
                <c:ptCount val="1"/>
                <c:pt idx="0">
                  <c:v>Xylenes (total)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Sheet1!$B$18:$C$18</c:f>
              <c:strCache>
                <c:ptCount val="2"/>
                <c:pt idx="0">
                  <c:v>Baseline</c:v>
                </c:pt>
                <c:pt idx="1">
                  <c:v>Post Blending</c:v>
                </c:pt>
              </c:strCache>
            </c:strRef>
          </c:cat>
          <c:val>
            <c:numRef>
              <c:f>Sheet1!$B$27:$C$27</c:f>
              <c:numCache>
                <c:formatCode>General</c:formatCode>
                <c:ptCount val="2"/>
                <c:pt idx="0">
                  <c:v>75</c:v>
                </c:pt>
                <c:pt idx="1">
                  <c:v>0.49900000000000005</c:v>
                </c:pt>
              </c:numCache>
            </c:numRef>
          </c:val>
        </c:ser>
        <c:ser>
          <c:idx val="6"/>
          <c:order val="1"/>
          <c:tx>
            <c:strRef>
              <c:f>Sheet1!$A$26</c:f>
              <c:strCache>
                <c:ptCount val="1"/>
                <c:pt idx="0">
                  <c:v>Toluene</c:v>
                </c:pt>
              </c:strCache>
            </c:strRef>
          </c:tx>
          <c:spPr>
            <a:solidFill>
              <a:srgbClr val="33CC33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Sheet1!$B$18:$C$18</c:f>
              <c:strCache>
                <c:ptCount val="2"/>
                <c:pt idx="0">
                  <c:v>Baseline</c:v>
                </c:pt>
                <c:pt idx="1">
                  <c:v>Post Blending</c:v>
                </c:pt>
              </c:strCache>
            </c:strRef>
          </c:cat>
          <c:val>
            <c:numRef>
              <c:f>Sheet1!$B$26:$C$26</c:f>
              <c:numCache>
                <c:formatCode>General</c:formatCode>
                <c:ptCount val="2"/>
                <c:pt idx="0">
                  <c:v>690</c:v>
                </c:pt>
                <c:pt idx="1">
                  <c:v>4.8</c:v>
                </c:pt>
              </c:numCache>
            </c:numRef>
          </c:val>
        </c:ser>
        <c:ser>
          <c:idx val="5"/>
          <c:order val="2"/>
          <c:tx>
            <c:strRef>
              <c:f>Sheet1!$A$25</c:f>
              <c:strCache>
                <c:ptCount val="1"/>
                <c:pt idx="0">
                  <c:v>Tetrachloroethene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Sheet1!$B$18:$C$18</c:f>
              <c:strCache>
                <c:ptCount val="2"/>
                <c:pt idx="0">
                  <c:v>Baseline</c:v>
                </c:pt>
                <c:pt idx="1">
                  <c:v>Post Blending</c:v>
                </c:pt>
              </c:strCache>
            </c:strRef>
          </c:cat>
          <c:val>
            <c:numRef>
              <c:f>Sheet1!$B$25:$C$25</c:f>
              <c:numCache>
                <c:formatCode>General</c:formatCode>
                <c:ptCount val="2"/>
                <c:pt idx="0">
                  <c:v>0</c:v>
                </c:pt>
                <c:pt idx="1">
                  <c:v>3.8000000000000004E-3</c:v>
                </c:pt>
              </c:numCache>
            </c:numRef>
          </c:val>
        </c:ser>
        <c:ser>
          <c:idx val="4"/>
          <c:order val="3"/>
          <c:tx>
            <c:strRef>
              <c:f>Sheet1!$A$24</c:f>
              <c:strCache>
                <c:ptCount val="1"/>
                <c:pt idx="0">
                  <c:v>Naphthalene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Sheet1!$B$18:$C$18</c:f>
              <c:strCache>
                <c:ptCount val="2"/>
                <c:pt idx="0">
                  <c:v>Baseline</c:v>
                </c:pt>
                <c:pt idx="1">
                  <c:v>Post Blending</c:v>
                </c:pt>
              </c:strCache>
            </c:strRef>
          </c:cat>
          <c:val>
            <c:numRef>
              <c:f>Sheet1!$B$24:$C$24</c:f>
              <c:numCache>
                <c:formatCode>General</c:formatCode>
                <c:ptCount val="2"/>
                <c:pt idx="0">
                  <c:v>72</c:v>
                </c:pt>
                <c:pt idx="1">
                  <c:v>1.33</c:v>
                </c:pt>
              </c:numCache>
            </c:numRef>
          </c:val>
        </c:ser>
        <c:ser>
          <c:idx val="3"/>
          <c:order val="4"/>
          <c:tx>
            <c:strRef>
              <c:f>Sheet1!$A$23</c:f>
              <c:strCache>
                <c:ptCount val="1"/>
                <c:pt idx="0">
                  <c:v>Methylcyclohexane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Sheet1!$B$18:$C$18</c:f>
              <c:strCache>
                <c:ptCount val="2"/>
                <c:pt idx="0">
                  <c:v>Baseline</c:v>
                </c:pt>
                <c:pt idx="1">
                  <c:v>Post Blending</c:v>
                </c:pt>
              </c:strCache>
            </c:strRef>
          </c:cat>
          <c:val>
            <c:numRef>
              <c:f>Sheet1!$B$23:$C$23</c:f>
              <c:numCache>
                <c:formatCode>General</c:formatCode>
                <c:ptCount val="2"/>
                <c:pt idx="0">
                  <c:v>1.2999999999999998E-2</c:v>
                </c:pt>
                <c:pt idx="1">
                  <c:v>2.5999999999999999E-2</c:v>
                </c:pt>
              </c:numCache>
            </c:numRef>
          </c:val>
        </c:ser>
        <c:ser>
          <c:idx val="2"/>
          <c:order val="5"/>
          <c:tx>
            <c:strRef>
              <c:f>Sheet1!$A$22</c:f>
              <c:strCache>
                <c:ptCount val="1"/>
                <c:pt idx="0">
                  <c:v>Isopropylbenzene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Sheet1!$B$18:$C$18</c:f>
              <c:strCache>
                <c:ptCount val="2"/>
                <c:pt idx="0">
                  <c:v>Baseline</c:v>
                </c:pt>
                <c:pt idx="1">
                  <c:v>Post Blending</c:v>
                </c:pt>
              </c:strCache>
            </c:strRef>
          </c:cat>
          <c:val>
            <c:numRef>
              <c:f>Sheet1!$B$22:$C$22</c:f>
              <c:numCache>
                <c:formatCode>General</c:formatCode>
                <c:ptCount val="2"/>
                <c:pt idx="0">
                  <c:v>7.7</c:v>
                </c:pt>
                <c:pt idx="1">
                  <c:v>2.0000000000000004E-2</c:v>
                </c:pt>
              </c:numCache>
            </c:numRef>
          </c:val>
        </c:ser>
        <c:ser>
          <c:idx val="1"/>
          <c:order val="6"/>
          <c:tx>
            <c:strRef>
              <c:f>Sheet1!$A$21</c:f>
              <c:strCache>
                <c:ptCount val="1"/>
                <c:pt idx="0">
                  <c:v>Ethylbenzene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Sheet1!$B$18:$C$18</c:f>
              <c:strCache>
                <c:ptCount val="2"/>
                <c:pt idx="0">
                  <c:v>Baseline</c:v>
                </c:pt>
                <c:pt idx="1">
                  <c:v>Post Blending</c:v>
                </c:pt>
              </c:strCache>
            </c:strRef>
          </c:cat>
          <c:val>
            <c:numRef>
              <c:f>Sheet1!$B$21:$C$21</c:f>
              <c:numCache>
                <c:formatCode>General</c:formatCode>
                <c:ptCount val="2"/>
                <c:pt idx="0">
                  <c:v>3.1</c:v>
                </c:pt>
                <c:pt idx="1">
                  <c:v>9.9000000000000025E-3</c:v>
                </c:pt>
              </c:numCache>
            </c:numRef>
          </c:val>
        </c:ser>
        <c:ser>
          <c:idx val="0"/>
          <c:order val="7"/>
          <c:tx>
            <c:strRef>
              <c:f>Sheet1!$A$20</c:f>
              <c:strCache>
                <c:ptCount val="1"/>
                <c:pt idx="0">
                  <c:v>4-Methyl-2-Pentanone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Sheet1!$B$18:$C$18</c:f>
              <c:strCache>
                <c:ptCount val="2"/>
                <c:pt idx="0">
                  <c:v>Baseline</c:v>
                </c:pt>
                <c:pt idx="1">
                  <c:v>Post Blending</c:v>
                </c:pt>
              </c:strCache>
            </c:strRef>
          </c:cat>
          <c:val>
            <c:numRef>
              <c:f>Sheet1!$B$20:$C$20</c:f>
              <c:numCache>
                <c:formatCode>General</c:formatCode>
                <c:ptCount val="2"/>
                <c:pt idx="0">
                  <c:v>42</c:v>
                </c:pt>
                <c:pt idx="1">
                  <c:v>1.1200000000000001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328256"/>
        <c:axId val="67330048"/>
      </c:barChart>
      <c:catAx>
        <c:axId val="673282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67330048"/>
        <c:crosses val="autoZero"/>
        <c:auto val="1"/>
        <c:lblAlgn val="ctr"/>
        <c:lblOffset val="100"/>
        <c:noMultiLvlLbl val="0"/>
      </c:catAx>
      <c:valAx>
        <c:axId val="67330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Soil Concentrations (mg/kg)</a:t>
                </a:r>
              </a:p>
            </c:rich>
          </c:tx>
          <c:layout>
            <c:manualLayout>
              <c:xMode val="edge"/>
              <c:yMode val="edge"/>
              <c:x val="9.6458382385332265E-3"/>
              <c:y val="0.1942642451951570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67328256"/>
        <c:crosses val="autoZero"/>
        <c:crossBetween val="between"/>
      </c:valAx>
      <c:spPr>
        <a:solidFill>
          <a:schemeClr val="tx1">
            <a:lumMod val="85000"/>
          </a:schemeClr>
        </a:solidFill>
        <a:ln>
          <a:solidFill>
            <a:sysClr val="windowText" lastClr="000000"/>
          </a:solidFill>
        </a:ln>
      </c:spPr>
    </c:plotArea>
    <c:legend>
      <c:legendPos val="r"/>
      <c:layout/>
      <c:overlay val="0"/>
      <c:spPr>
        <a:solidFill>
          <a:schemeClr val="tx1"/>
        </a:solidFill>
        <a:ln>
          <a:solidFill>
            <a:schemeClr val="bg1"/>
          </a:solidFill>
        </a:ln>
      </c:spPr>
    </c:legend>
    <c:plotVisOnly val="1"/>
    <c:dispBlanksAs val="gap"/>
    <c:showDLblsOverMax val="0"/>
  </c:chart>
  <c:spPr>
    <a:solidFill>
      <a:schemeClr val="tx1"/>
    </a:solidFill>
    <a:ln>
      <a:solidFill>
        <a:prstClr val="black"/>
      </a:solidFill>
    </a:ln>
  </c:spPr>
  <c:txPr>
    <a:bodyPr/>
    <a:lstStyle/>
    <a:p>
      <a:pPr>
        <a:defRPr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0.58129</cdr:x>
      <cdr:y>0.40534</cdr:y>
    </cdr:from>
    <cdr:to>
      <cdr:x>0.70003</cdr:x>
      <cdr:y>0.72152</cdr:y>
    </cdr:to>
    <cdr:grpSp>
      <cdr:nvGrpSpPr>
        <cdr:cNvPr id="6" name="Group 5"/>
        <cdr:cNvGrpSpPr/>
      </cdr:nvGrpSpPr>
      <cdr:grpSpPr>
        <a:xfrm xmlns:a="http://schemas.openxmlformats.org/drawingml/2006/main">
          <a:off x="4866240" y="2182883"/>
          <a:ext cx="994026" cy="1702729"/>
          <a:chOff x="21764" y="-164223"/>
          <a:chExt cx="1060625" cy="2083282"/>
        </a:xfrm>
      </cdr:grpSpPr>
      <cdr:sp macro="" textlink="">
        <cdr:nvSpPr>
          <cdr:cNvPr id="7" name="TextBox 1"/>
          <cdr:cNvSpPr txBox="1"/>
        </cdr:nvSpPr>
        <cdr:spPr>
          <a:xfrm xmlns:a="http://schemas.openxmlformats.org/drawingml/2006/main">
            <a:off x="21764" y="-164223"/>
            <a:ext cx="1060625" cy="71880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900" b="1" dirty="0">
                <a:latin typeface="Arial" pitchFamily="34" charset="0"/>
                <a:cs typeface="Arial" pitchFamily="34" charset="0"/>
              </a:rPr>
              <a:t>Post January - March 2011 Injection</a:t>
            </a:r>
          </a:p>
        </cdr:txBody>
      </cdr:sp>
      <cdr:sp macro="" textlink="">
        <cdr:nvSpPr>
          <cdr:cNvPr id="8" name="AutoShape 1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710489" y="400361"/>
            <a:ext cx="136911" cy="525407"/>
          </a:xfrm>
          <a:prstGeom xmlns:a="http://schemas.openxmlformats.org/drawingml/2006/main" prst="downArrow">
            <a:avLst>
              <a:gd name="adj1" fmla="val 50000"/>
              <a:gd name="adj2" fmla="val 148941"/>
            </a:avLst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  <a:miter lim="800000"/>
            <a:headEnd/>
            <a:tailEnd/>
          </a:ln>
        </cdr:spPr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9" name="AutoShape 1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14656" y="396394"/>
            <a:ext cx="137501" cy="1522665"/>
          </a:xfrm>
          <a:prstGeom xmlns:a="http://schemas.openxmlformats.org/drawingml/2006/main" prst="downArrow">
            <a:avLst>
              <a:gd name="adj1" fmla="val 50000"/>
              <a:gd name="adj2" fmla="val 239107"/>
            </a:avLst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  <a:miter lim="800000"/>
            <a:headEnd/>
            <a:tailEnd/>
          </a:ln>
        </cdr:spPr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0.49937</cdr:x>
      <cdr:y>0.59958</cdr:y>
    </cdr:from>
    <cdr:to>
      <cdr:x>0.61942</cdr:x>
      <cdr:y>0.83724</cdr:y>
    </cdr:to>
    <cdr:grpSp>
      <cdr:nvGrpSpPr>
        <cdr:cNvPr id="10" name="Group 9"/>
        <cdr:cNvGrpSpPr/>
      </cdr:nvGrpSpPr>
      <cdr:grpSpPr>
        <a:xfrm xmlns:a="http://schemas.openxmlformats.org/drawingml/2006/main">
          <a:off x="4180451" y="3228927"/>
          <a:ext cx="1004993" cy="1279873"/>
          <a:chOff x="-217432" y="132013"/>
          <a:chExt cx="1079070" cy="1548597"/>
        </a:xfrm>
      </cdr:grpSpPr>
      <cdr:sp macro="" textlink="">
        <cdr:nvSpPr>
          <cdr:cNvPr id="11" name="TextBox 1"/>
          <cdr:cNvSpPr txBox="1"/>
        </cdr:nvSpPr>
        <cdr:spPr>
          <a:xfrm xmlns:a="http://schemas.openxmlformats.org/drawingml/2006/main">
            <a:off x="-217432" y="132013"/>
            <a:ext cx="1079070" cy="37581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900" b="1" dirty="0">
                <a:latin typeface="Arial" pitchFamily="34" charset="0"/>
                <a:cs typeface="Arial" pitchFamily="34" charset="0"/>
              </a:rPr>
              <a:t>Post 2009 Re-Injection</a:t>
            </a:r>
          </a:p>
        </cdr:txBody>
      </cdr:sp>
      <cdr:sp macro="" textlink="">
        <cdr:nvSpPr>
          <cdr:cNvPr id="12" name="AutoShape 1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437100" y="557527"/>
            <a:ext cx="169207" cy="866666"/>
          </a:xfrm>
          <a:prstGeom xmlns:a="http://schemas.openxmlformats.org/drawingml/2006/main" prst="downArrow">
            <a:avLst>
              <a:gd name="adj1" fmla="val 50000"/>
              <a:gd name="adj2" fmla="val 155704"/>
            </a:avLst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  <a:miter lim="800000"/>
            <a:headEnd/>
            <a:tailEnd/>
          </a:ln>
        </cdr:spPr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13" name="AutoShape 1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28018" y="557527"/>
            <a:ext cx="176216" cy="1123083"/>
          </a:xfrm>
          <a:prstGeom xmlns:a="http://schemas.openxmlformats.org/drawingml/2006/main" prst="downArrow">
            <a:avLst>
              <a:gd name="adj1" fmla="val 50000"/>
              <a:gd name="adj2" fmla="val 147177"/>
            </a:avLst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  <a:miter lim="800000"/>
            <a:headEnd/>
            <a:tailEnd/>
          </a:ln>
        </cdr:spPr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0.35373</cdr:x>
      <cdr:y>0.2824</cdr:y>
    </cdr:from>
    <cdr:to>
      <cdr:x>0.50001</cdr:x>
      <cdr:y>0.6928</cdr:y>
    </cdr:to>
    <cdr:grpSp>
      <cdr:nvGrpSpPr>
        <cdr:cNvPr id="21" name="Group 20"/>
        <cdr:cNvGrpSpPr/>
      </cdr:nvGrpSpPr>
      <cdr:grpSpPr>
        <a:xfrm xmlns:a="http://schemas.openxmlformats.org/drawingml/2006/main">
          <a:off x="2961233" y="1520813"/>
          <a:ext cx="1224576" cy="2210133"/>
          <a:chOff x="3486912" y="1768068"/>
          <a:chExt cx="1312097" cy="2587768"/>
        </a:xfrm>
        <a:solidFill xmlns:a="http://schemas.openxmlformats.org/drawingml/2006/main">
          <a:schemeClr val="bg1"/>
        </a:solidFill>
      </cdr:grpSpPr>
      <cdr:grpSp>
        <cdr:nvGrpSpPr>
          <cdr:cNvPr id="14" name="Group 13"/>
          <cdr:cNvGrpSpPr/>
        </cdr:nvGrpSpPr>
        <cdr:grpSpPr>
          <a:xfrm xmlns:a="http://schemas.openxmlformats.org/drawingml/2006/main">
            <a:off x="3941335" y="1768068"/>
            <a:ext cx="857674" cy="2587768"/>
            <a:chOff x="357288" y="-126942"/>
            <a:chExt cx="866457" cy="2576021"/>
          </a:xfrm>
          <a:grpFill xmlns:a="http://schemas.openxmlformats.org/drawingml/2006/main"/>
        </cdr:grpSpPr>
        <cdr:grpSp>
          <cdr:nvGrpSpPr>
            <cdr:cNvPr id="15" name="Group 14"/>
            <cdr:cNvGrpSpPr/>
          </cdr:nvGrpSpPr>
          <cdr:grpSpPr>
            <a:xfrm xmlns:a="http://schemas.openxmlformats.org/drawingml/2006/main">
              <a:off x="357288" y="-126942"/>
              <a:ext cx="866457" cy="2095907"/>
              <a:chOff x="356457" y="-141887"/>
              <a:chExt cx="861561" cy="2342650"/>
            </a:xfrm>
            <a:grpFill xmlns:a="http://schemas.openxmlformats.org/drawingml/2006/main"/>
          </cdr:grpSpPr>
          <cdr:sp macro="" textlink="">
            <cdr:nvSpPr>
              <cdr:cNvPr id="17" name="AutoShape 1"/>
              <cdr:cNvSpPr>
                <a:spLocks xmlns:a="http://schemas.openxmlformats.org/drawingml/2006/main" noChangeArrowheads="1"/>
              </cdr:cNvSpPr>
            </cdr:nvSpPr>
            <cdr:spPr bwMode="auto">
              <a:xfrm xmlns:a="http://schemas.openxmlformats.org/drawingml/2006/main" rot="21048570">
                <a:off x="955813" y="388707"/>
                <a:ext cx="145329" cy="1591767"/>
              </a:xfrm>
              <a:prstGeom xmlns:a="http://schemas.openxmlformats.org/drawingml/2006/main" prst="downArrow">
                <a:avLst>
                  <a:gd name="adj1" fmla="val 50000"/>
                  <a:gd name="adj2" fmla="val 168030"/>
                </a:avLst>
              </a:prstGeom>
              <a:grpFill xmlns:a="http://schemas.openxmlformats.org/drawingml/2006/main"/>
              <a:ln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:ln>
            </cdr:spPr>
            <cdr:txBody>
              <a:bodyPr xmlns:a="http://schemas.openxmlformats.org/drawingml/2006/main"/>
              <a:lstStyle xmlns:a="http://schemas.openxmlformats.org/drawingml/2006/main">
                <a:lvl1pPr marL="0" indent="0">
                  <a:defRPr sz="1100">
                    <a:latin typeface="Calibri"/>
                  </a:defRPr>
                </a:lvl1pPr>
                <a:lvl2pPr marL="457200" indent="0">
                  <a:defRPr sz="1100">
                    <a:latin typeface="Calibri"/>
                  </a:defRPr>
                </a:lvl2pPr>
                <a:lvl3pPr marL="914400" indent="0">
                  <a:defRPr sz="1100">
                    <a:latin typeface="Calibri"/>
                  </a:defRPr>
                </a:lvl3pPr>
                <a:lvl4pPr marL="1371600" indent="0">
                  <a:defRPr sz="1100">
                    <a:latin typeface="Calibri"/>
                  </a:defRPr>
                </a:lvl4pPr>
                <a:lvl5pPr marL="1828800" indent="0">
                  <a:defRPr sz="1100">
                    <a:latin typeface="Calibri"/>
                  </a:defRPr>
                </a:lvl5pPr>
                <a:lvl6pPr marL="2286000" indent="0">
                  <a:defRPr sz="1100">
                    <a:latin typeface="Calibri"/>
                  </a:defRPr>
                </a:lvl6pPr>
                <a:lvl7pPr marL="2743200" indent="0">
                  <a:defRPr sz="1100">
                    <a:latin typeface="Calibri"/>
                  </a:defRPr>
                </a:lvl7pPr>
                <a:lvl8pPr marL="3200400" indent="0">
                  <a:defRPr sz="1100">
                    <a:latin typeface="Calibri"/>
                  </a:defRPr>
                </a:lvl8pPr>
                <a:lvl9pPr marL="3657600" indent="0">
                  <a:defRPr sz="1100">
                    <a:latin typeface="Calibri"/>
                  </a:defRPr>
                </a:lvl9pPr>
              </a:lstStyle>
              <a:p xmlns:a="http://schemas.openxmlformats.org/drawingml/2006/main">
                <a:endParaRPr lang="en-US">
                  <a:solidFill>
                    <a:schemeClr val="bg1"/>
                  </a:solidFill>
                </a:endParaRPr>
              </a:p>
            </cdr:txBody>
          </cdr:sp>
          <cdr:sp macro="" textlink="">
            <cdr:nvSpPr>
              <cdr:cNvPr id="18" name="Right Arrow 17"/>
              <cdr:cNvSpPr/>
            </cdr:nvSpPr>
            <cdr:spPr>
              <a:xfrm xmlns:a="http://schemas.openxmlformats.org/drawingml/2006/main" rot="5400000">
                <a:off x="-146776" y="1269175"/>
                <a:ext cx="1756238" cy="106937"/>
              </a:xfrm>
              <a:prstGeom xmlns:a="http://schemas.openxmlformats.org/drawingml/2006/main" prst="rightArrow">
                <a:avLst>
                  <a:gd name="adj1" fmla="val 50000"/>
                  <a:gd name="adj2" fmla="val 207601"/>
                </a:avLst>
              </a:prstGeom>
              <a:grpFill xmlns:a="http://schemas.openxmlformats.org/drawingml/2006/main"/>
              <a:ln xmlns:a="http://schemas.openxmlformats.org/drawingml/2006/main" w="25400" cap="flat" cmpd="sng" algn="ctr">
                <a:solidFill>
                  <a:sysClr val="windowText" lastClr="000000"/>
                </a:solidFill>
                <a:prstDash val="solid"/>
              </a:ln>
              <a:effectLst xmlns:a="http://schemas.openxmlformats.org/drawingml/2006/main"/>
            </cdr:spPr>
            <cdr:style>
              <a:lnRef xmlns:a="http://schemas.openxmlformats.org/drawingml/2006/main" idx="2">
                <a:schemeClr val="accent1">
                  <a:shade val="50000"/>
                </a:schemeClr>
              </a:lnRef>
              <a:fillRef xmlns:a="http://schemas.openxmlformats.org/drawingml/2006/main" idx="1">
                <a:schemeClr val="accent1"/>
              </a:fillRef>
              <a:effectRef xmlns:a="http://schemas.openxmlformats.org/drawingml/2006/main" idx="0">
                <a:schemeClr val="accent1"/>
              </a:effectRef>
              <a:fontRef xmlns:a="http://schemas.openxmlformats.org/drawingml/2006/main" idx="minor">
                <a:schemeClr val="lt1"/>
              </a:fontRef>
            </cdr:style>
            <cdr:txBody>
              <a:bodyPr xmlns:a="http://schemas.openxmlformats.org/drawingml/2006/main"/>
              <a:lstStyle xmlns:a="http://schemas.openxmlformats.org/drawingml/2006/main">
                <a:lvl1pPr marL="0" indent="0">
                  <a:defRPr sz="1100">
                    <a:solidFill>
                      <a:sysClr val="window" lastClr="FFFFFF"/>
                    </a:solidFill>
                    <a:latin typeface="Calibri"/>
                  </a:defRPr>
                </a:lvl1pPr>
                <a:lvl2pPr marL="457200" indent="0">
                  <a:defRPr sz="1100">
                    <a:solidFill>
                      <a:sysClr val="window" lastClr="FFFFFF"/>
                    </a:solidFill>
                    <a:latin typeface="Calibri"/>
                  </a:defRPr>
                </a:lvl2pPr>
                <a:lvl3pPr marL="914400" indent="0">
                  <a:defRPr sz="1100">
                    <a:solidFill>
                      <a:sysClr val="window" lastClr="FFFFFF"/>
                    </a:solidFill>
                    <a:latin typeface="Calibri"/>
                  </a:defRPr>
                </a:lvl3pPr>
                <a:lvl4pPr marL="1371600" indent="0">
                  <a:defRPr sz="1100">
                    <a:solidFill>
                      <a:sysClr val="window" lastClr="FFFFFF"/>
                    </a:solidFill>
                    <a:latin typeface="Calibri"/>
                  </a:defRPr>
                </a:lvl4pPr>
                <a:lvl5pPr marL="1828800" indent="0">
                  <a:defRPr sz="1100">
                    <a:solidFill>
                      <a:sysClr val="window" lastClr="FFFFFF"/>
                    </a:solidFill>
                    <a:latin typeface="Calibri"/>
                  </a:defRPr>
                </a:lvl5pPr>
                <a:lvl6pPr marL="2286000" indent="0">
                  <a:defRPr sz="1100">
                    <a:solidFill>
                      <a:sysClr val="window" lastClr="FFFFFF"/>
                    </a:solidFill>
                    <a:latin typeface="Calibri"/>
                  </a:defRPr>
                </a:lvl6pPr>
                <a:lvl7pPr marL="2743200" indent="0">
                  <a:defRPr sz="1100">
                    <a:solidFill>
                      <a:sysClr val="window" lastClr="FFFFFF"/>
                    </a:solidFill>
                    <a:latin typeface="Calibri"/>
                  </a:defRPr>
                </a:lvl7pPr>
                <a:lvl8pPr marL="3200400" indent="0">
                  <a:defRPr sz="1100">
                    <a:solidFill>
                      <a:sysClr val="window" lastClr="FFFFFF"/>
                    </a:solidFill>
                    <a:latin typeface="Calibri"/>
                  </a:defRPr>
                </a:lvl8pPr>
                <a:lvl9pPr marL="3657600" indent="0">
                  <a:defRPr sz="1100">
                    <a:solidFill>
                      <a:sysClr val="window" lastClr="FFFFFF"/>
                    </a:solidFill>
                    <a:latin typeface="Calibri"/>
                  </a:defRPr>
                </a:lvl9pPr>
              </a:lstStyle>
              <a:p xmlns:a="http://schemas.openxmlformats.org/drawingml/2006/main">
                <a:endParaRPr lang="en-US">
                  <a:solidFill>
                    <a:schemeClr val="bg1"/>
                  </a:solidFill>
                </a:endParaRPr>
              </a:p>
            </cdr:txBody>
          </cdr:sp>
          <cdr:sp macro="" textlink="">
            <cdr:nvSpPr>
              <cdr:cNvPr id="19" name="TextBox 1"/>
              <cdr:cNvSpPr txBox="1"/>
            </cdr:nvSpPr>
            <cdr:spPr>
              <a:xfrm xmlns:a="http://schemas.openxmlformats.org/drawingml/2006/main">
                <a:off x="356457" y="-141887"/>
                <a:ext cx="861561" cy="529732"/>
              </a:xfrm>
              <a:prstGeom xmlns:a="http://schemas.openxmlformats.org/drawingml/2006/main" prst="rect">
                <a:avLst/>
              </a:prstGeom>
              <a:noFill xmlns:a="http://schemas.openxmlformats.org/drawingml/2006/main"/>
            </cdr:spPr>
            <cdr:txBody>
              <a:bodyPr xmlns:a="http://schemas.openxmlformats.org/drawingml/2006/main" wrap="square" rtlCol="0"/>
              <a:lstStyle xmlns:a="http://schemas.openxmlformats.org/drawingml/2006/main">
                <a:lvl1pPr marL="0" indent="0">
                  <a:defRPr sz="1100">
                    <a:latin typeface="Calibri"/>
                  </a:defRPr>
                </a:lvl1pPr>
                <a:lvl2pPr marL="457200" indent="0">
                  <a:defRPr sz="1100">
                    <a:latin typeface="Calibri"/>
                  </a:defRPr>
                </a:lvl2pPr>
                <a:lvl3pPr marL="914400" indent="0">
                  <a:defRPr sz="1100">
                    <a:latin typeface="Calibri"/>
                  </a:defRPr>
                </a:lvl3pPr>
                <a:lvl4pPr marL="1371600" indent="0">
                  <a:defRPr sz="1100">
                    <a:latin typeface="Calibri"/>
                  </a:defRPr>
                </a:lvl4pPr>
                <a:lvl5pPr marL="1828800" indent="0">
                  <a:defRPr sz="1100">
                    <a:latin typeface="Calibri"/>
                  </a:defRPr>
                </a:lvl5pPr>
                <a:lvl6pPr marL="2286000" indent="0">
                  <a:defRPr sz="1100">
                    <a:latin typeface="Calibri"/>
                  </a:defRPr>
                </a:lvl6pPr>
                <a:lvl7pPr marL="2743200" indent="0">
                  <a:defRPr sz="1100">
                    <a:latin typeface="Calibri"/>
                  </a:defRPr>
                </a:lvl7pPr>
                <a:lvl8pPr marL="3200400" indent="0">
                  <a:defRPr sz="1100">
                    <a:latin typeface="Calibri"/>
                  </a:defRPr>
                </a:lvl8pPr>
                <a:lvl9pPr marL="3657600" indent="0">
                  <a:defRPr sz="1100">
                    <a:latin typeface="Calibri"/>
                  </a:defRPr>
                </a:lvl9pPr>
              </a:lstStyle>
              <a:p xmlns:a="http://schemas.openxmlformats.org/drawingml/2006/main">
                <a:pPr algn="ctr"/>
                <a:r>
                  <a:rPr lang="en-US" sz="9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Post 2008 Ful</a:t>
                </a:r>
                <a:r>
                  <a:rPr lang="en-US" sz="900" b="1" baseline="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 Scale</a:t>
                </a:r>
                <a:r>
                  <a:rPr lang="en-US" sz="9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Injection</a:t>
                </a:r>
              </a:p>
            </cdr:txBody>
          </cdr:sp>
        </cdr:grpSp>
        <cdr:sp macro="" textlink="">
          <cdr:nvSpPr>
            <cdr:cNvPr id="16" name="Right Arrow 15"/>
            <cdr:cNvSpPr/>
          </cdr:nvSpPr>
          <cdr:spPr>
            <a:xfrm xmlns:a="http://schemas.openxmlformats.org/drawingml/2006/main" rot="5744897">
              <a:off x="-576459" y="1352585"/>
              <a:ext cx="2078255" cy="114734"/>
            </a:xfrm>
            <a:prstGeom xmlns:a="http://schemas.openxmlformats.org/drawingml/2006/main" prst="rightArrow">
              <a:avLst>
                <a:gd name="adj1" fmla="val 50000"/>
                <a:gd name="adj2" fmla="val 168382"/>
              </a:avLst>
            </a:prstGeom>
            <a:grpFill xmlns:a="http://schemas.openxmlformats.org/drawingml/2006/main"/>
            <a:ln xmlns:a="http://schemas.openxmlformats.org/drawingml/2006/main" w="25400" cap="flat" cmpd="sng" algn="ctr">
              <a:solidFill>
                <a:sysClr val="windowText" lastClr="000000"/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ysClr val="window" lastClr="FFFFFF"/>
                  </a:solidFill>
                  <a:latin typeface="Calibri"/>
                </a:defRPr>
              </a:lvl1pPr>
              <a:lvl2pPr marL="457200" indent="0">
                <a:defRPr sz="1100">
                  <a:solidFill>
                    <a:sysClr val="window" lastClr="FFFFFF"/>
                  </a:solidFill>
                  <a:latin typeface="Calibri"/>
                </a:defRPr>
              </a:lvl2pPr>
              <a:lvl3pPr marL="914400" indent="0">
                <a:defRPr sz="1100">
                  <a:solidFill>
                    <a:sysClr val="window" lastClr="FFFFFF"/>
                  </a:solidFill>
                  <a:latin typeface="Calibri"/>
                </a:defRPr>
              </a:lvl3pPr>
              <a:lvl4pPr marL="1371600" indent="0">
                <a:defRPr sz="1100">
                  <a:solidFill>
                    <a:sysClr val="window" lastClr="FFFFFF"/>
                  </a:solidFill>
                  <a:latin typeface="Calibri"/>
                </a:defRPr>
              </a:lvl4pPr>
              <a:lvl5pPr marL="1828800" indent="0">
                <a:defRPr sz="1100">
                  <a:solidFill>
                    <a:sysClr val="window" lastClr="FFFFFF"/>
                  </a:solidFill>
                  <a:latin typeface="Calibri"/>
                </a:defRPr>
              </a:lvl5pPr>
              <a:lvl6pPr marL="2286000" indent="0">
                <a:defRPr sz="1100">
                  <a:solidFill>
                    <a:sysClr val="window" lastClr="FFFFFF"/>
                  </a:solidFill>
                  <a:latin typeface="Calibri"/>
                </a:defRPr>
              </a:lvl6pPr>
              <a:lvl7pPr marL="2743200" indent="0">
                <a:defRPr sz="1100">
                  <a:solidFill>
                    <a:sysClr val="window" lastClr="FFFFFF"/>
                  </a:solidFill>
                  <a:latin typeface="Calibri"/>
                </a:defRPr>
              </a:lvl7pPr>
              <a:lvl8pPr marL="3200400" indent="0">
                <a:defRPr sz="1100">
                  <a:solidFill>
                    <a:sysClr val="window" lastClr="FFFFFF"/>
                  </a:solidFill>
                  <a:latin typeface="Calibri"/>
                </a:defRPr>
              </a:lvl8pPr>
              <a:lvl9pPr marL="3657600" indent="0">
                <a:defRPr sz="1100">
                  <a:solidFill>
                    <a:sysClr val="window" lastClr="FFFFFF"/>
                  </a:solidFill>
                  <a:latin typeface="Calibri"/>
                </a:defRPr>
              </a:lvl9pPr>
            </a:lstStyle>
            <a:p xmlns:a="http://schemas.openxmlformats.org/drawingml/2006/main">
              <a:endParaRPr lang="en-US">
                <a:solidFill>
                  <a:schemeClr val="bg1"/>
                </a:solidFill>
              </a:endParaRPr>
            </a:p>
          </cdr:txBody>
        </cdr:sp>
      </cdr:grpSp>
      <cdr:sp macro="" textlink="">
        <cdr:nvSpPr>
          <cdr:cNvPr id="20" name="Bent-Up Arrow 19"/>
          <cdr:cNvSpPr/>
        </cdr:nvSpPr>
        <cdr:spPr>
          <a:xfrm xmlns:a="http://schemas.openxmlformats.org/drawingml/2006/main" rot="10800000">
            <a:off x="3486912" y="1938965"/>
            <a:ext cx="525925" cy="229722"/>
          </a:xfrm>
          <a:prstGeom xmlns:a="http://schemas.openxmlformats.org/drawingml/2006/main" prst="bentUpArrow">
            <a:avLst>
              <a:gd name="adj1" fmla="val 25000"/>
              <a:gd name="adj2" fmla="val 25000"/>
              <a:gd name="adj3" fmla="val 37195"/>
            </a:avLst>
          </a:prstGeom>
          <a:grpFill xmlns:a="http://schemas.openxmlformats.org/drawingml/2006/main"/>
          <a:ln xmlns:a="http://schemas.openxmlformats.org/drawingml/2006/main">
            <a:solidFill>
              <a:sysClr val="windowText" lastClr="00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>
              <a:solidFill>
                <a:schemeClr val="bg1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0.2354</cdr:x>
      <cdr:y>0.22776</cdr:y>
    </cdr:from>
    <cdr:to>
      <cdr:x>0.35373</cdr:x>
      <cdr:y>0.49648</cdr:y>
    </cdr:to>
    <cdr:grpSp>
      <cdr:nvGrpSpPr>
        <cdr:cNvPr id="30" name="Group 29"/>
        <cdr:cNvGrpSpPr/>
      </cdr:nvGrpSpPr>
      <cdr:grpSpPr>
        <a:xfrm xmlns:a="http://schemas.openxmlformats.org/drawingml/2006/main">
          <a:off x="1970639" y="1226559"/>
          <a:ext cx="990594" cy="1447142"/>
          <a:chOff x="2372439" y="1376233"/>
          <a:chExt cx="1061440" cy="1694433"/>
        </a:xfrm>
      </cdr:grpSpPr>
      <cdr:grpSp>
        <cdr:nvGrpSpPr>
          <cdr:cNvPr id="22" name="Group 21"/>
          <cdr:cNvGrpSpPr/>
        </cdr:nvGrpSpPr>
        <cdr:grpSpPr>
          <a:xfrm xmlns:a="http://schemas.openxmlformats.org/drawingml/2006/main">
            <a:off x="2372439" y="1376233"/>
            <a:ext cx="1061440" cy="1694433"/>
            <a:chOff x="98324" y="-91738"/>
            <a:chExt cx="1068836" cy="1694433"/>
          </a:xfrm>
        </cdr:grpSpPr>
        <cdr:sp macro="" textlink="">
          <cdr:nvSpPr>
            <cdr:cNvPr id="23" name="AutoShape 1"/>
            <cdr:cNvSpPr>
              <a:spLocks xmlns:a="http://schemas.openxmlformats.org/drawingml/2006/main" noChangeArrowheads="1"/>
            </cdr:cNvSpPr>
          </cdr:nvSpPr>
          <cdr:spPr bwMode="auto">
            <a:xfrm xmlns:a="http://schemas.openxmlformats.org/drawingml/2006/main">
              <a:off x="388829" y="332815"/>
              <a:ext cx="108793" cy="1269880"/>
            </a:xfrm>
            <a:prstGeom xmlns:a="http://schemas.openxmlformats.org/drawingml/2006/main" prst="downArrow">
              <a:avLst>
                <a:gd name="adj1" fmla="val 50000"/>
                <a:gd name="adj2" fmla="val 272021"/>
              </a:avLst>
            </a:prstGeom>
            <a:solidFill xmlns:a="http://schemas.openxmlformats.org/drawingml/2006/main">
              <a:srgbClr val="000000"/>
            </a:solidFill>
            <a:ln xmlns:a="http://schemas.openxmlformats.org/drawingml/2006/main" w="9525">
              <a:solidFill>
                <a:srgbClr val="000000"/>
              </a:solidFill>
              <a:miter lim="800000"/>
              <a:headEnd/>
              <a:tailEnd/>
            </a:ln>
          </cdr:spPr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latin typeface="Calibri"/>
                </a:defRPr>
              </a:lvl1pPr>
              <a:lvl2pPr marL="457200" indent="0">
                <a:defRPr sz="1100">
                  <a:latin typeface="Calibri"/>
                </a:defRPr>
              </a:lvl2pPr>
              <a:lvl3pPr marL="914400" indent="0">
                <a:defRPr sz="1100">
                  <a:latin typeface="Calibri"/>
                </a:defRPr>
              </a:lvl3pPr>
              <a:lvl4pPr marL="1371600" indent="0">
                <a:defRPr sz="1100">
                  <a:latin typeface="Calibri"/>
                </a:defRPr>
              </a:lvl4pPr>
              <a:lvl5pPr marL="1828800" indent="0">
                <a:defRPr sz="1100">
                  <a:latin typeface="Calibri"/>
                </a:defRPr>
              </a:lvl5pPr>
              <a:lvl6pPr marL="2286000" indent="0">
                <a:defRPr sz="1100">
                  <a:latin typeface="Calibri"/>
                </a:defRPr>
              </a:lvl6pPr>
              <a:lvl7pPr marL="2743200" indent="0">
                <a:defRPr sz="1100">
                  <a:latin typeface="Calibri"/>
                </a:defRPr>
              </a:lvl7pPr>
              <a:lvl8pPr marL="3200400" indent="0">
                <a:defRPr sz="1100">
                  <a:latin typeface="Calibri"/>
                </a:defRPr>
              </a:lvl8pPr>
              <a:lvl9pPr marL="3657600" indent="0">
                <a:defRPr sz="1100">
                  <a:latin typeface="Calibri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24" name="TextBox 3"/>
            <cdr:cNvSpPr txBox="1"/>
          </cdr:nvSpPr>
          <cdr:spPr>
            <a:xfrm xmlns:a="http://schemas.openxmlformats.org/drawingml/2006/main">
              <a:off x="98324" y="-91738"/>
              <a:ext cx="1068836" cy="410308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square" rtlCol="0"/>
            <a:lstStyle xmlns:a="http://schemas.openxmlformats.org/drawingml/2006/main">
              <a:lvl1pPr marL="0" indent="0">
                <a:defRPr sz="1100">
                  <a:latin typeface="Calibri"/>
                </a:defRPr>
              </a:lvl1pPr>
              <a:lvl2pPr marL="457200" indent="0">
                <a:defRPr sz="1100">
                  <a:latin typeface="Calibri"/>
                </a:defRPr>
              </a:lvl2pPr>
              <a:lvl3pPr marL="914400" indent="0">
                <a:defRPr sz="1100">
                  <a:latin typeface="Calibri"/>
                </a:defRPr>
              </a:lvl3pPr>
              <a:lvl4pPr marL="1371600" indent="0">
                <a:defRPr sz="1100">
                  <a:latin typeface="Calibri"/>
                </a:defRPr>
              </a:lvl4pPr>
              <a:lvl5pPr marL="1828800" indent="0">
                <a:defRPr sz="1100">
                  <a:latin typeface="Calibri"/>
                </a:defRPr>
              </a:lvl5pPr>
              <a:lvl6pPr marL="2286000" indent="0">
                <a:defRPr sz="1100">
                  <a:latin typeface="Calibri"/>
                </a:defRPr>
              </a:lvl6pPr>
              <a:lvl7pPr marL="2743200" indent="0">
                <a:defRPr sz="1100">
                  <a:latin typeface="Calibri"/>
                </a:defRPr>
              </a:lvl7pPr>
              <a:lvl8pPr marL="3200400" indent="0">
                <a:defRPr sz="1100">
                  <a:latin typeface="Calibri"/>
                </a:defRPr>
              </a:lvl8pPr>
              <a:lvl9pPr marL="3657600" indent="0">
                <a:defRPr sz="1100">
                  <a:latin typeface="Calibri"/>
                </a:defRPr>
              </a:lvl9pPr>
            </a:lstStyle>
            <a:p xmlns:a="http://schemas.openxmlformats.org/drawingml/2006/main">
              <a:pPr algn="ctr"/>
              <a:r>
                <a:rPr lang="en-US" sz="900" b="1" dirty="0">
                  <a:latin typeface="Arial" pitchFamily="34" charset="0"/>
                  <a:cs typeface="Arial" pitchFamily="34" charset="0"/>
                </a:rPr>
                <a:t>Post 2008 Pilot Injection</a:t>
              </a:r>
            </a:p>
          </cdr:txBody>
        </cdr:sp>
      </cdr:grpSp>
      <cdr:sp macro="" textlink="">
        <cdr:nvSpPr>
          <cdr:cNvPr id="25" name="AutoShape 1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061515" y="1792610"/>
            <a:ext cx="134483" cy="590543"/>
          </a:xfrm>
          <a:prstGeom xmlns:a="http://schemas.openxmlformats.org/drawingml/2006/main" prst="downArrow">
            <a:avLst>
              <a:gd name="adj1" fmla="val 50000"/>
              <a:gd name="adj2" fmla="val 201313"/>
            </a:avLst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  <a:miter lim="800000"/>
            <a:headEnd/>
            <a:tailEnd/>
          </a:ln>
        </cdr:spPr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0.19899</cdr:x>
      <cdr:y>0.09116</cdr:y>
    </cdr:from>
    <cdr:to>
      <cdr:x>0.31412</cdr:x>
      <cdr:y>0.51935</cdr:y>
    </cdr:to>
    <cdr:grpSp>
      <cdr:nvGrpSpPr>
        <cdr:cNvPr id="26" name="Group 25"/>
        <cdr:cNvGrpSpPr/>
      </cdr:nvGrpSpPr>
      <cdr:grpSpPr>
        <a:xfrm xmlns:a="http://schemas.openxmlformats.org/drawingml/2006/main">
          <a:off x="1665835" y="490925"/>
          <a:ext cx="963805" cy="2305938"/>
          <a:chOff x="-214988" y="-213535"/>
          <a:chExt cx="1039846" cy="2699961"/>
        </a:xfrm>
      </cdr:grpSpPr>
      <cdr:sp macro="" textlink="">
        <cdr:nvSpPr>
          <cdr:cNvPr id="27" name="AutoShape 1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1652" y="217133"/>
            <a:ext cx="164426" cy="2269293"/>
          </a:xfrm>
          <a:prstGeom xmlns:a="http://schemas.openxmlformats.org/drawingml/2006/main" prst="downArrow">
            <a:avLst>
              <a:gd name="adj1" fmla="val 50000"/>
              <a:gd name="adj2" fmla="val 272021"/>
            </a:avLst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  <a:miter lim="800000"/>
            <a:headEnd/>
            <a:tailEnd/>
          </a:ln>
        </cdr:spPr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28" name="TextBox 3"/>
          <cdr:cNvSpPr txBox="1"/>
        </cdr:nvSpPr>
        <cdr:spPr>
          <a:xfrm xmlns:a="http://schemas.openxmlformats.org/drawingml/2006/main">
            <a:off x="-214988" y="-213535"/>
            <a:ext cx="1039846" cy="52299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900" b="1" dirty="0">
                <a:latin typeface="Arial" pitchFamily="34" charset="0"/>
                <a:cs typeface="Arial" pitchFamily="34" charset="0"/>
              </a:rPr>
              <a:t>Pre Injection Baseline</a:t>
            </a:r>
          </a:p>
        </cdr:txBody>
      </cdr:sp>
    </cdr:grpSp>
  </cdr:relSizeAnchor>
  <cdr:relSizeAnchor xmlns:cdr="http://schemas.openxmlformats.org/drawingml/2006/chartDrawing">
    <cdr:from>
      <cdr:x>0.18079</cdr:x>
      <cdr:y>0.10482</cdr:y>
    </cdr:from>
    <cdr:to>
      <cdr:x>0.2064</cdr:x>
      <cdr:y>0.12704</cdr:y>
    </cdr:to>
    <cdr:sp macro="" textlink="">
      <cdr:nvSpPr>
        <cdr:cNvPr id="29" name="Bent-Up Arrow 28"/>
        <cdr:cNvSpPr/>
      </cdr:nvSpPr>
      <cdr:spPr>
        <a:xfrm xmlns:a="http://schemas.openxmlformats.org/drawingml/2006/main" rot="10800000">
          <a:off x="1513450" y="584714"/>
          <a:ext cx="214393" cy="123950"/>
        </a:xfrm>
        <a:prstGeom xmlns:a="http://schemas.openxmlformats.org/drawingml/2006/main" prst="bentUp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0.69052</cdr:x>
      <cdr:y>0.65122</cdr:y>
    </cdr:from>
    <cdr:to>
      <cdr:x>0.81795</cdr:x>
      <cdr:y>0.85622</cdr:y>
    </cdr:to>
    <cdr:grpSp>
      <cdr:nvGrpSpPr>
        <cdr:cNvPr id="32" name="Group 31"/>
        <cdr:cNvGrpSpPr/>
      </cdr:nvGrpSpPr>
      <cdr:grpSpPr>
        <a:xfrm xmlns:a="http://schemas.openxmlformats.org/drawingml/2006/main">
          <a:off x="5780654" y="3507024"/>
          <a:ext cx="1066774" cy="1103990"/>
          <a:chOff x="6304497" y="4119652"/>
          <a:chExt cx="1148304" cy="1324621"/>
        </a:xfrm>
      </cdr:grpSpPr>
      <cdr:grpSp>
        <cdr:nvGrpSpPr>
          <cdr:cNvPr id="2" name="Group 1"/>
          <cdr:cNvGrpSpPr/>
        </cdr:nvGrpSpPr>
        <cdr:grpSpPr>
          <a:xfrm xmlns:a="http://schemas.openxmlformats.org/drawingml/2006/main">
            <a:off x="6304497" y="4119652"/>
            <a:ext cx="1148304" cy="1324621"/>
            <a:chOff x="274563" y="1086998"/>
            <a:chExt cx="1145577" cy="1335783"/>
          </a:xfrm>
        </cdr:grpSpPr>
        <cdr:sp macro="" textlink="">
          <cdr:nvSpPr>
            <cdr:cNvPr id="3" name="TextBox 1"/>
            <cdr:cNvSpPr txBox="1"/>
          </cdr:nvSpPr>
          <cdr:spPr>
            <a:xfrm xmlns:a="http://schemas.openxmlformats.org/drawingml/2006/main">
              <a:off x="274563" y="1086998"/>
              <a:ext cx="1145577" cy="447447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square" rtlCol="0"/>
            <a:lstStyle xmlns:a="http://schemas.openxmlformats.org/drawingml/2006/main">
              <a:lvl1pPr marL="0" indent="0">
                <a:defRPr sz="1100">
                  <a:latin typeface="Calibri"/>
                </a:defRPr>
              </a:lvl1pPr>
              <a:lvl2pPr marL="457200" indent="0">
                <a:defRPr sz="1100">
                  <a:latin typeface="Calibri"/>
                </a:defRPr>
              </a:lvl2pPr>
              <a:lvl3pPr marL="914400" indent="0">
                <a:defRPr sz="1100">
                  <a:latin typeface="Calibri"/>
                </a:defRPr>
              </a:lvl3pPr>
              <a:lvl4pPr marL="1371600" indent="0">
                <a:defRPr sz="1100">
                  <a:latin typeface="Calibri"/>
                </a:defRPr>
              </a:lvl4pPr>
              <a:lvl5pPr marL="1828800" indent="0">
                <a:defRPr sz="1100">
                  <a:latin typeface="Calibri"/>
                </a:defRPr>
              </a:lvl5pPr>
              <a:lvl6pPr marL="2286000" indent="0">
                <a:defRPr sz="1100">
                  <a:latin typeface="Calibri"/>
                </a:defRPr>
              </a:lvl6pPr>
              <a:lvl7pPr marL="2743200" indent="0">
                <a:defRPr sz="1100">
                  <a:latin typeface="Calibri"/>
                </a:defRPr>
              </a:lvl7pPr>
              <a:lvl8pPr marL="3200400" indent="0">
                <a:defRPr sz="1100">
                  <a:latin typeface="Calibri"/>
                </a:defRPr>
              </a:lvl8pPr>
              <a:lvl9pPr marL="3657600" indent="0">
                <a:defRPr sz="1100">
                  <a:latin typeface="Calibri"/>
                </a:defRPr>
              </a:lvl9pPr>
            </a:lstStyle>
            <a:p xmlns:a="http://schemas.openxmlformats.org/drawingml/2006/main">
              <a:pPr algn="ctr"/>
              <a:r>
                <a:rPr lang="en-US" sz="900" b="1" dirty="0">
                  <a:latin typeface="Arial" pitchFamily="34" charset="0"/>
                  <a:cs typeface="Arial" pitchFamily="34" charset="0"/>
                </a:rPr>
                <a:t>Post August 2011 Injection</a:t>
              </a:r>
            </a:p>
          </cdr:txBody>
        </cdr:sp>
        <cdr:sp macro="" textlink="">
          <cdr:nvSpPr>
            <cdr:cNvPr id="4" name="AutoShape 1"/>
            <cdr:cNvSpPr>
              <a:spLocks xmlns:a="http://schemas.openxmlformats.org/drawingml/2006/main" noChangeArrowheads="1"/>
            </cdr:cNvSpPr>
          </cdr:nvSpPr>
          <cdr:spPr bwMode="auto">
            <a:xfrm xmlns:a="http://schemas.openxmlformats.org/drawingml/2006/main">
              <a:off x="764600" y="1550236"/>
              <a:ext cx="169435" cy="841416"/>
            </a:xfrm>
            <a:prstGeom xmlns:a="http://schemas.openxmlformats.org/drawingml/2006/main" prst="downArrow">
              <a:avLst>
                <a:gd name="adj1" fmla="val 50000"/>
                <a:gd name="adj2" fmla="val 155704"/>
              </a:avLst>
            </a:prstGeom>
            <a:solidFill xmlns:a="http://schemas.openxmlformats.org/drawingml/2006/main">
              <a:srgbClr val="000000"/>
            </a:solidFill>
            <a:ln xmlns:a="http://schemas.openxmlformats.org/drawingml/2006/main" w="9525">
              <a:solidFill>
                <a:srgbClr val="000000"/>
              </a:solidFill>
              <a:miter lim="800000"/>
              <a:headEnd/>
              <a:tailEnd/>
            </a:ln>
          </cdr:spPr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latin typeface="Calibri"/>
                </a:defRPr>
              </a:lvl1pPr>
              <a:lvl2pPr marL="457200" indent="0">
                <a:defRPr sz="1100">
                  <a:latin typeface="Calibri"/>
                </a:defRPr>
              </a:lvl2pPr>
              <a:lvl3pPr marL="914400" indent="0">
                <a:defRPr sz="1100">
                  <a:latin typeface="Calibri"/>
                </a:defRPr>
              </a:lvl3pPr>
              <a:lvl4pPr marL="1371600" indent="0">
                <a:defRPr sz="1100">
                  <a:latin typeface="Calibri"/>
                </a:defRPr>
              </a:lvl4pPr>
              <a:lvl5pPr marL="1828800" indent="0">
                <a:defRPr sz="1100">
                  <a:latin typeface="Calibri"/>
                </a:defRPr>
              </a:lvl5pPr>
              <a:lvl6pPr marL="2286000" indent="0">
                <a:defRPr sz="1100">
                  <a:latin typeface="Calibri"/>
                </a:defRPr>
              </a:lvl6pPr>
              <a:lvl7pPr marL="2743200" indent="0">
                <a:defRPr sz="1100">
                  <a:latin typeface="Calibri"/>
                </a:defRPr>
              </a:lvl7pPr>
              <a:lvl8pPr marL="3200400" indent="0">
                <a:defRPr sz="1100">
                  <a:latin typeface="Calibri"/>
                </a:defRPr>
              </a:lvl8pPr>
              <a:lvl9pPr marL="3657600" indent="0">
                <a:defRPr sz="1100">
                  <a:latin typeface="Calibri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5" name="AutoShape 1"/>
            <cdr:cNvSpPr>
              <a:spLocks xmlns:a="http://schemas.openxmlformats.org/drawingml/2006/main" noChangeArrowheads="1"/>
            </cdr:cNvSpPr>
          </cdr:nvSpPr>
          <cdr:spPr bwMode="auto">
            <a:xfrm xmlns:a="http://schemas.openxmlformats.org/drawingml/2006/main" rot="527457">
              <a:off x="421371" y="1567097"/>
              <a:ext cx="176452" cy="855684"/>
            </a:xfrm>
            <a:prstGeom xmlns:a="http://schemas.openxmlformats.org/drawingml/2006/main" prst="downArrow">
              <a:avLst>
                <a:gd name="adj1" fmla="val 50000"/>
                <a:gd name="adj2" fmla="val 147177"/>
              </a:avLst>
            </a:prstGeom>
            <a:solidFill xmlns:a="http://schemas.openxmlformats.org/drawingml/2006/main">
              <a:srgbClr val="000000"/>
            </a:solidFill>
            <a:ln xmlns:a="http://schemas.openxmlformats.org/drawingml/2006/main" w="9525">
              <a:solidFill>
                <a:srgbClr val="000000"/>
              </a:solidFill>
              <a:miter lim="800000"/>
              <a:headEnd/>
              <a:tailEnd/>
            </a:ln>
          </cdr:spPr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latin typeface="Calibri"/>
                </a:defRPr>
              </a:lvl1pPr>
              <a:lvl2pPr marL="457200" indent="0">
                <a:defRPr sz="1100">
                  <a:latin typeface="Calibri"/>
                </a:defRPr>
              </a:lvl2pPr>
              <a:lvl3pPr marL="914400" indent="0">
                <a:defRPr sz="1100">
                  <a:latin typeface="Calibri"/>
                </a:defRPr>
              </a:lvl3pPr>
              <a:lvl4pPr marL="1371600" indent="0">
                <a:defRPr sz="1100">
                  <a:latin typeface="Calibri"/>
                </a:defRPr>
              </a:lvl4pPr>
              <a:lvl5pPr marL="1828800" indent="0">
                <a:defRPr sz="1100">
                  <a:latin typeface="Calibri"/>
                </a:defRPr>
              </a:lvl5pPr>
              <a:lvl6pPr marL="2286000" indent="0">
                <a:defRPr sz="1100">
                  <a:latin typeface="Calibri"/>
                </a:defRPr>
              </a:lvl6pPr>
              <a:lvl7pPr marL="2743200" indent="0">
                <a:defRPr sz="1100">
                  <a:latin typeface="Calibri"/>
                </a:defRPr>
              </a:lvl7pPr>
              <a:lvl8pPr marL="3200400" indent="0">
                <a:defRPr sz="1100">
                  <a:latin typeface="Calibri"/>
                </a:defRPr>
              </a:lvl8pPr>
              <a:lvl9pPr marL="3657600" indent="0">
                <a:defRPr sz="1100">
                  <a:latin typeface="Calibri"/>
                </a:defRPr>
              </a:lvl9pPr>
            </a:lstStyle>
            <a:p xmlns:a="http://schemas.openxmlformats.org/drawingml/2006/main">
              <a:endParaRPr lang="en-US"/>
            </a:p>
          </cdr:txBody>
        </cdr:sp>
      </cdr:grpSp>
      <cdr:sp macro="" textlink="">
        <cdr:nvSpPr>
          <cdr:cNvPr id="31" name="AutoShape 1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20760634">
            <a:off x="7123065" y="4557564"/>
            <a:ext cx="169838" cy="672432"/>
          </a:xfrm>
          <a:prstGeom xmlns:a="http://schemas.openxmlformats.org/drawingml/2006/main" prst="downArrow">
            <a:avLst>
              <a:gd name="adj1" fmla="val 50000"/>
              <a:gd name="adj2" fmla="val 155704"/>
            </a:avLst>
          </a:prstGeom>
          <a:solidFill xmlns:a="http://schemas.openxmlformats.org/drawingml/2006/main">
            <a:srgbClr val="000000"/>
          </a:solidFill>
          <a:ln xmlns:a="http://schemas.openxmlformats.org/drawingml/2006/main" w="9525">
            <a:solidFill>
              <a:srgbClr val="000000"/>
            </a:solidFill>
            <a:miter lim="800000"/>
            <a:headEnd/>
            <a:tailEnd/>
          </a:ln>
        </cdr:spPr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225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4" tIns="45938" rIns="91874" bIns="45938" numCol="1" anchor="t" anchorCtr="0" compatLnSpc="1">
            <a:prstTxWarp prst="textNoShape">
              <a:avLst/>
            </a:prstTxWarp>
          </a:bodyPr>
          <a:lstStyle>
            <a:lvl1pPr defTabSz="918974" eaLnBrk="0" hangingPunct="0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708" y="0"/>
            <a:ext cx="3077225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4" tIns="45938" rIns="91874" bIns="45938" numCol="1" anchor="t" anchorCtr="0" compatLnSpc="1">
            <a:prstTxWarp prst="textNoShape">
              <a:avLst/>
            </a:prstTxWarp>
          </a:bodyPr>
          <a:lstStyle>
            <a:lvl1pPr algn="r" defTabSz="918974" eaLnBrk="0" hangingPunct="0">
              <a:defRPr sz="1100"/>
            </a:lvl1pPr>
          </a:lstStyle>
          <a:p>
            <a:pPr>
              <a:defRPr/>
            </a:pPr>
            <a:fld id="{CF7DCF43-82D5-452B-AD5D-29A8818FC737}" type="datetimeFigureOut">
              <a:rPr lang="en-US"/>
              <a:pPr>
                <a:defRPr/>
              </a:pPr>
              <a:t>2/7/2013</a:t>
            </a:fld>
            <a:endParaRPr lang="en-US" dirty="0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98"/>
            <a:ext cx="3077225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4" tIns="45938" rIns="91874" bIns="45938" numCol="1" anchor="b" anchorCtr="0" compatLnSpc="1">
            <a:prstTxWarp prst="textNoShape">
              <a:avLst/>
            </a:prstTxWarp>
          </a:bodyPr>
          <a:lstStyle>
            <a:lvl1pPr defTabSz="918974" eaLnBrk="0" hangingPunct="0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708" y="8917498"/>
            <a:ext cx="3077225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4" tIns="45938" rIns="91874" bIns="45938" numCol="1" anchor="b" anchorCtr="0" compatLnSpc="1">
            <a:prstTxWarp prst="textNoShape">
              <a:avLst/>
            </a:prstTxWarp>
          </a:bodyPr>
          <a:lstStyle>
            <a:lvl1pPr algn="r" defTabSz="918974" eaLnBrk="0" hangingPunct="0">
              <a:defRPr sz="1100"/>
            </a:lvl1pPr>
          </a:lstStyle>
          <a:p>
            <a:pPr>
              <a:defRPr/>
            </a:pPr>
            <a:fld id="{CA4955AE-E683-4F70-B509-463BC6E44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38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7225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08" tIns="47104" rIns="94208" bIns="47104" numCol="1" anchor="t" anchorCtr="0" compatLnSpc="1">
            <a:prstTxWarp prst="textNoShape">
              <a:avLst/>
            </a:prstTxWarp>
          </a:bodyPr>
          <a:lstStyle>
            <a:lvl1pPr defTabSz="942220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3708" y="0"/>
            <a:ext cx="3077225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08" tIns="47104" rIns="94208" bIns="47104" numCol="1" anchor="t" anchorCtr="0" compatLnSpc="1">
            <a:prstTxWarp prst="textNoShape">
              <a:avLst/>
            </a:prstTxWarp>
          </a:bodyPr>
          <a:lstStyle>
            <a:lvl1pPr algn="r" defTabSz="942220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fld id="{91B738B7-9A79-4733-8ED2-77CB1F2D83B8}" type="datetimeFigureOut">
              <a:rPr lang="en-US"/>
              <a:pPr>
                <a:defRPr/>
              </a:pPr>
              <a:t>2/7/2013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263" tIns="44631" rIns="89263" bIns="446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10248" y="4459527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08" tIns="47104" rIns="94208" bIns="47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917498"/>
            <a:ext cx="3077225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08" tIns="47104" rIns="94208" bIns="47104" numCol="1" anchor="b" anchorCtr="0" compatLnSpc="1">
            <a:prstTxWarp prst="textNoShape">
              <a:avLst/>
            </a:prstTxWarp>
          </a:bodyPr>
          <a:lstStyle>
            <a:lvl1pPr defTabSz="942220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3708" y="8917498"/>
            <a:ext cx="3077225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08" tIns="47104" rIns="94208" bIns="47104" numCol="1" anchor="b" anchorCtr="0" compatLnSpc="1">
            <a:prstTxWarp prst="textNoShape">
              <a:avLst/>
            </a:prstTxWarp>
          </a:bodyPr>
          <a:lstStyle>
            <a:lvl1pPr algn="r" defTabSz="942220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fld id="{CD56A805-C850-469B-9E34-0EE17F4161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37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A805-C850-469B-9E34-0EE17F4161F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A805-C850-469B-9E34-0EE17F4161F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A805-C850-469B-9E34-0EE17F4161F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A805-C850-469B-9E34-0EE17F4161F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A805-C850-469B-9E34-0EE17F4161F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A805-C850-469B-9E34-0EE17F4161F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A805-C850-469B-9E34-0EE17F4161F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A805-C850-469B-9E34-0EE17F4161F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A805-C850-469B-9E34-0EE17F4161F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A805-C850-469B-9E34-0EE17F4161F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44DC-EB9B-4937-95E1-6B210874E9D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A805-C850-469B-9E34-0EE17F4161F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10000"/>
              </a:spcBef>
              <a:buFont typeface="Courier New" pitchFamily="49" charset="0"/>
              <a:buChar char="o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disposal at a hazardous waste landfill.</a:t>
            </a:r>
            <a:endParaRPr lang="en-US" dirty="0" smtClean="0"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44DC-EB9B-4937-95E1-6B210874E9D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44DC-EB9B-4937-95E1-6B210874E9D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A805-C850-469B-9E34-0EE17F4161F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44DC-EB9B-4937-95E1-6B210874E9D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A805-C850-469B-9E34-0EE17F4161F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A805-C850-469B-9E34-0EE17F4161F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A805-C850-469B-9E34-0EE17F4161F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A805-C850-469B-9E34-0EE17F4161F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309F0-2EE6-4F27-AF71-A2CFE74BD60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A805-C850-469B-9E34-0EE17F4161F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A805-C850-469B-9E34-0EE17F4161F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A805-C850-469B-9E34-0EE17F4161F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A805-C850-469B-9E34-0EE17F4161F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6A805-C850-469B-9E34-0EE17F4161F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62CA38-5E7C-4832-A7F0-E12D498D4902}" type="datetime1">
              <a:rPr lang="en-US" smtClean="0"/>
              <a:pPr>
                <a:defRPr/>
              </a:pPr>
              <a:t>2/7/2013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EFF59F-7218-4252-B9A0-45322A2A49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661DA0-5495-4F34-AC84-37A8624F0E96}" type="datetime1">
              <a:rPr lang="en-US" smtClean="0"/>
              <a:pPr>
                <a:defRPr/>
              </a:pPr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1270C9-0874-4E89-9CF5-62007A87A4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97E61B-D44F-423D-9F2A-819BDC23B333}" type="datetime1">
              <a:rPr lang="en-US" smtClean="0"/>
              <a:pPr>
                <a:defRPr/>
              </a:pPr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350F9E-7FCD-409D-9E96-1EF0D63D91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999FAA-2F49-4C47-AAEA-FB06BED1F11E}" type="datetime1">
              <a:rPr lang="en-US" smtClean="0"/>
              <a:pPr>
                <a:defRPr/>
              </a:pPr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440FC6-5896-45FC-9CAA-C518D58523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3BACC3-FE61-4BE5-AFB5-692E6984AD5E}" type="datetime1">
              <a:rPr lang="en-US" smtClean="0"/>
              <a:pPr>
                <a:defRPr/>
              </a:pPr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F2A03D-2378-463F-91B8-C6357399FD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96F6E2-A5DC-4423-B0E3-B4F07FFFE3F8}" type="datetime1">
              <a:rPr lang="en-US" smtClean="0"/>
              <a:pPr>
                <a:defRPr/>
              </a:pPr>
              <a:t>2/7/2013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1F24EC-88C5-4A59-A6CD-AFFF24A7CC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039C62-C217-48A9-A8F0-BB5226EB081D}" type="datetime1">
              <a:rPr lang="en-US" smtClean="0"/>
              <a:pPr>
                <a:defRPr/>
              </a:pPr>
              <a:t>2/7/2013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85BE16-3E1D-4E16-ADDA-A0D59D8E9B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2C0BA5-78CC-4D41-90AE-2463A9B64870}" type="datetime1">
              <a:rPr lang="en-US" smtClean="0"/>
              <a:pPr>
                <a:defRPr/>
              </a:pPr>
              <a:t>2/7/2013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6DCB79-2ED6-43E3-9527-B31C8893FB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2BF83C-C45A-40A1-B6B9-2E0E2FDC5331}" type="datetime1">
              <a:rPr lang="en-US" smtClean="0"/>
              <a:pPr>
                <a:defRPr/>
              </a:pPr>
              <a:t>2/7/2013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F48A06-A7EF-45C2-9AD1-3EB6F96865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D78AA6-EA76-48E7-93E3-A2565C2AC089}" type="datetime1">
              <a:rPr lang="en-US" smtClean="0"/>
              <a:pPr>
                <a:defRPr/>
              </a:pPr>
              <a:t>2/7/2013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7BDE1D-CF67-4635-8CFF-73021F805D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6F5621B1-4025-4ABA-AEE1-24D300598CB2}" type="datetime1">
              <a:rPr lang="en-US" smtClean="0"/>
              <a:pPr>
                <a:defRPr/>
              </a:pPr>
              <a:t>2/7/2013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4BA49788-CDC1-4C04-92F6-902A99F88B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A7B50F8-2D22-40CA-AA87-8E02B48AB981}" type="datetime1">
              <a:rPr lang="en-US" smtClean="0"/>
              <a:pPr>
                <a:defRPr/>
              </a:pPr>
              <a:t>2/7/2013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359156A-2B72-47A9-9590-0A9CC14E7F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ransition spd="slow"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summerour@eriskinc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riskinc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610600" cy="2057400"/>
          </a:xfrm>
          <a:effectLst/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/>
              </a:rPr>
              <a:t>SITE CLEAN-UP SOLUTIONS USING INNOVATIVE remediation</a:t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>TECHNOLOGIES</a:t>
            </a:r>
            <a:endParaRPr lang="en-US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4495800"/>
            <a:ext cx="5181600" cy="2514600"/>
          </a:xfrm>
        </p:spPr>
        <p:txBody>
          <a:bodyPr>
            <a:normAutofit fontScale="92500" lnSpcReduction="20000"/>
          </a:bodyPr>
          <a:lstStyle/>
          <a:p>
            <a:pPr algn="r"/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Atlanta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Office (converted Brownfield):</a:t>
            </a:r>
            <a:endParaRPr lang="en-US" sz="19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601 S. Madison Ave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Monroe,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GA</a:t>
            </a:r>
          </a:p>
          <a:p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Mailing Address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P.O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 Box 945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Grayson, GA  30017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770.864.9789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3886200" y="4267200"/>
            <a:ext cx="5181600" cy="2133600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NE Sales Office:</a:t>
            </a:r>
          </a:p>
          <a:p>
            <a:pPr algn="r"/>
            <a:r>
              <a:rPr lang="en-US" sz="1800" dirty="0" smtClean="0">
                <a:latin typeface="Arial" pitchFamily="34" charset="0"/>
                <a:cs typeface="Arial" pitchFamily="34" charset="0"/>
              </a:rPr>
              <a:t>4 Beaver Brook Road</a:t>
            </a:r>
          </a:p>
          <a:p>
            <a:pPr algn="r"/>
            <a:r>
              <a:rPr lang="en-US" sz="1800" dirty="0" smtClean="0">
                <a:latin typeface="Arial" pitchFamily="34" charset="0"/>
                <a:cs typeface="Arial" pitchFamily="34" charset="0"/>
              </a:rPr>
              <a:t>		Lincoln Park, NJ  07035</a:t>
            </a:r>
          </a:p>
          <a:p>
            <a:pPr algn="r"/>
            <a:r>
              <a:rPr lang="en-US" sz="1800" dirty="0" smtClean="0">
                <a:latin typeface="Arial" pitchFamily="34" charset="0"/>
                <a:cs typeface="Arial" pitchFamily="34" charset="0"/>
              </a:rPr>
              <a:t>973.714.0819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381000" y="2971800"/>
            <a:ext cx="8610600" cy="2438400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Prepared by: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Envirorisk Consultants, Inc.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Kenneth Summerour, P.G.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ksummerour@eriskinc.com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www.eriskinc.com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96112"/>
          </a:xfrm>
        </p:spPr>
        <p:txBody>
          <a:bodyPr/>
          <a:lstStyle/>
          <a:p>
            <a:pPr algn="ctr"/>
            <a:r>
              <a:rPr lang="en-US" dirty="0" smtClean="0"/>
              <a:t>Types of Chemical Oxidants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1"/>
            <a:ext cx="4953000" cy="2209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cs typeface="Arial" pitchFamily="34" charset="0"/>
              </a:rPr>
              <a:t>Common oxidants include:</a:t>
            </a:r>
          </a:p>
          <a:p>
            <a:pPr>
              <a:buNone/>
            </a:pPr>
            <a:endParaRPr lang="en-US" b="1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Catalyzed hydrogen peroxide (CHP)</a:t>
            </a:r>
          </a:p>
          <a:p>
            <a:r>
              <a:rPr lang="en-US" dirty="0" smtClean="0">
                <a:cs typeface="Arial" pitchFamily="34" charset="0"/>
              </a:rPr>
              <a:t>Activated sodium persulfate</a:t>
            </a:r>
            <a:endParaRPr lang="en-US" dirty="0"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0" y="4114800"/>
            <a:ext cx="5029200" cy="1676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Sodium and potassium permanganate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Surfactant enhanced oxidation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\\exoserver\Userdata\Exotech\Exo Tech Presentations\ADEM_May 2011\Photos\Lab\DSCN3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950" y="3720529"/>
            <a:ext cx="3113650" cy="23297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0" y="6248400"/>
            <a:ext cx="9144000" cy="488949"/>
            <a:chOff x="0" y="6248400"/>
            <a:chExt cx="9144000" cy="488949"/>
          </a:xfrm>
        </p:grpSpPr>
        <p:sp>
          <p:nvSpPr>
            <p:cNvPr id="14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362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11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30" y="6340474"/>
              <a:ext cx="439616" cy="396875"/>
            </a:xfrm>
            <a:prstGeom prst="rect">
              <a:avLst/>
            </a:prstGeom>
          </p:spPr>
        </p:pic>
      </p:grpSp>
      <p:pic>
        <p:nvPicPr>
          <p:cNvPr id="6146" name="Picture 2" descr="C:\Users\Owner\Desktop\2012 NYC Power pt pics\Dillard, GA\DSCN30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44" y="1676400"/>
            <a:ext cx="2851506" cy="21336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Oxidant Descriptions  </a:t>
            </a:r>
            <a:br>
              <a:rPr lang="en-US" dirty="0" smtClean="0"/>
            </a:br>
            <a:r>
              <a:rPr lang="en-US" sz="3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Catalyzed Hydrogen Peroxide (CHP)/Modified Fenton’s</a:t>
            </a:r>
            <a:endParaRPr lang="en-US" sz="31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3950" y="1524000"/>
            <a:ext cx="8335798" cy="4876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dirty="0" smtClean="0">
                <a:cs typeface="Arial" pitchFamily="34" charset="0"/>
              </a:rPr>
              <a:t>CHP or modified Fenton’s consists of hydrogen peroxide combined with an iron catalyst (chelates, iron salts), producing hydroxyl radicals (OH</a:t>
            </a:r>
            <a:r>
              <a:rPr lang="en-US" sz="2000" baseline="30000" dirty="0" smtClean="0">
                <a:cs typeface="Arial" pitchFamily="34" charset="0"/>
              </a:rPr>
              <a:t>-</a:t>
            </a:r>
            <a:r>
              <a:rPr lang="en-US" sz="2000" dirty="0" smtClean="0">
                <a:cs typeface="Arial" pitchFamily="34" charset="0"/>
              </a:rPr>
              <a:t>). </a:t>
            </a:r>
          </a:p>
          <a:p>
            <a:r>
              <a:rPr lang="en-US" sz="2000" b="1" dirty="0" smtClean="0">
                <a:cs typeface="Arial" pitchFamily="34" charset="0"/>
              </a:rPr>
              <a:t>Basic reaction:  </a:t>
            </a:r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</a:rPr>
              <a:t>H</a:t>
            </a:r>
            <a:r>
              <a:rPr lang="en-US" sz="2000" b="1" baseline="-25000" dirty="0" smtClean="0">
                <a:solidFill>
                  <a:srgbClr val="0070C0"/>
                </a:solidFill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</a:rPr>
              <a:t>O</a:t>
            </a:r>
            <a:r>
              <a:rPr lang="en-US" sz="2000" b="1" baseline="-25000" dirty="0" smtClean="0">
                <a:solidFill>
                  <a:srgbClr val="0070C0"/>
                </a:solidFill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</a:rPr>
              <a:t> + Fe</a:t>
            </a:r>
            <a:r>
              <a:rPr lang="en-US" sz="2000" b="1" baseline="30000" dirty="0" smtClean="0">
                <a:solidFill>
                  <a:srgbClr val="0070C0"/>
                </a:solidFill>
                <a:cs typeface="Arial" pitchFamily="34" charset="0"/>
              </a:rPr>
              <a:t>+2</a:t>
            </a:r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  <a:sym typeface="Wingdings" pitchFamily="2" charset="2"/>
              </a:rPr>
              <a:t> OH</a:t>
            </a:r>
            <a:r>
              <a:rPr lang="en-US" sz="2000" b="1" baseline="30000" dirty="0" smtClean="0">
                <a:solidFill>
                  <a:srgbClr val="0070C0"/>
                </a:solidFill>
                <a:cs typeface="Arial" pitchFamily="34" charset="0"/>
                <a:sym typeface="Wingdings" pitchFamily="2" charset="2"/>
              </a:rPr>
              <a:t>-</a:t>
            </a:r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  <a:sym typeface="Wingdings" pitchFamily="2" charset="2"/>
              </a:rPr>
              <a:t> + OH</a:t>
            </a:r>
            <a:r>
              <a:rPr lang="en-US" sz="2000" b="1" baseline="30000" dirty="0" smtClean="0">
                <a:solidFill>
                  <a:srgbClr val="0070C0"/>
                </a:solidFill>
                <a:cs typeface="Arial" pitchFamily="34" charset="0"/>
                <a:sym typeface="Wingdings" pitchFamily="2" charset="2"/>
              </a:rPr>
              <a:t>- </a:t>
            </a:r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  <a:sym typeface="Wingdings" pitchFamily="2" charset="2"/>
              </a:rPr>
              <a:t>+ Fe</a:t>
            </a:r>
            <a:r>
              <a:rPr lang="en-US" sz="2000" b="1" baseline="30000" dirty="0" smtClean="0">
                <a:solidFill>
                  <a:srgbClr val="0070C0"/>
                </a:solidFill>
                <a:cs typeface="Arial" pitchFamily="34" charset="0"/>
                <a:sym typeface="Wingdings" pitchFamily="2" charset="2"/>
              </a:rPr>
              <a:t>+3</a:t>
            </a:r>
            <a:endParaRPr lang="en-US" sz="2000" b="1" dirty="0" smtClean="0">
              <a:cs typeface="Arial" pitchFamily="34" charset="0"/>
              <a:sym typeface="Wingdings" pitchFamily="2" charset="2"/>
            </a:endParaRPr>
          </a:p>
          <a:p>
            <a:r>
              <a:rPr lang="en-US" sz="2000" dirty="0" smtClean="0">
                <a:cs typeface="Arial" pitchFamily="34" charset="0"/>
                <a:sym typeface="Wingdings" pitchFamily="2" charset="2"/>
              </a:rPr>
              <a:t>Efficient in a short period of time/breaks down soil structure.</a:t>
            </a:r>
          </a:p>
          <a:p>
            <a:r>
              <a:rPr lang="en-US" sz="2000" dirty="0" smtClean="0">
                <a:cs typeface="Arial" pitchFamily="34" charset="0"/>
                <a:sym typeface="Wingdings" pitchFamily="2" charset="2"/>
              </a:rPr>
              <a:t>Effective on a variety of hydrocarbons including NAPL.</a:t>
            </a:r>
          </a:p>
          <a:p>
            <a:r>
              <a:rPr lang="en-US" sz="2000" dirty="0" smtClean="0">
                <a:cs typeface="Arial" pitchFamily="34" charset="0"/>
                <a:sym typeface="Wingdings" pitchFamily="2" charset="2"/>
              </a:rPr>
              <a:t>Effective on wide range of compounds  including recalcitrant compounds such as PAHs, PCBs, and </a:t>
            </a:r>
          </a:p>
          <a:p>
            <a:pPr marL="68580" indent="0">
              <a:buNone/>
            </a:pPr>
            <a:r>
              <a:rPr lang="en-US" sz="2000" dirty="0"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    Dioxins.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cs typeface="Arial" pitchFamily="34" charset="0"/>
                <a:sym typeface="Wingdings" pitchFamily="2" charset="2"/>
              </a:rPr>
              <a:t>Can easily combine use of CHP with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000" dirty="0"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    mechanical extraction. </a:t>
            </a:r>
            <a:endParaRPr lang="en-US" sz="2000" dirty="0"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248400"/>
            <a:ext cx="9144000" cy="479425"/>
            <a:chOff x="0" y="6248400"/>
            <a:chExt cx="9144000" cy="479425"/>
          </a:xfrm>
        </p:grpSpPr>
        <p:sp>
          <p:nvSpPr>
            <p:cNvPr id="15" name="Slide Number Placeholder 3"/>
            <p:cNvSpPr txBox="1">
              <a:spLocks/>
            </p:cNvSpPr>
            <p:nvPr/>
          </p:nvSpPr>
          <p:spPr>
            <a:xfrm>
              <a:off x="6553199" y="6356350"/>
              <a:ext cx="232654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12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50" y="6324600"/>
              <a:ext cx="446650" cy="403225"/>
            </a:xfrm>
            <a:prstGeom prst="rect">
              <a:avLst/>
            </a:prstGeom>
          </p:spPr>
        </p:pic>
      </p:grpSp>
      <p:pic>
        <p:nvPicPr>
          <p:cNvPr id="9" name="Picture 8" descr="Z:\Userdata\Exotech\Exo Tech Presentations\MGP 2012 March 2012\Photos\B&amp;M Wood\pho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091472"/>
            <a:ext cx="3164749" cy="20369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Oxidant Descriptions (cont.)</a:t>
            </a:r>
            <a:br>
              <a:rPr lang="en-US" dirty="0" smtClean="0"/>
            </a:br>
            <a:r>
              <a:rPr lang="en-US" sz="3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Activated Sodium Persulfate</a:t>
            </a:r>
            <a:endParaRPr lang="en-US" sz="31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cs typeface="Arial" pitchFamily="34" charset="0"/>
              </a:rPr>
              <a:t>Oxidation is performed by combining sodium persulfate with a catalyst to release sulfate radicals.</a:t>
            </a:r>
          </a:p>
          <a:p>
            <a:r>
              <a:rPr lang="en-US" dirty="0" smtClean="0">
                <a:cs typeface="Arial" pitchFamily="34" charset="0"/>
              </a:rPr>
              <a:t>Reaction: </a:t>
            </a:r>
            <a:r>
              <a:rPr lang="en-US" b="1" dirty="0" smtClean="0">
                <a:solidFill>
                  <a:srgbClr val="0070C0"/>
                </a:solidFill>
                <a:cs typeface="Arial" pitchFamily="34" charset="0"/>
              </a:rPr>
              <a:t>S</a:t>
            </a:r>
            <a:r>
              <a:rPr lang="en-US" b="1" baseline="-25000" dirty="0" smtClean="0">
                <a:solidFill>
                  <a:srgbClr val="0070C0"/>
                </a:solidFill>
                <a:cs typeface="Arial" pitchFamily="34" charset="0"/>
              </a:rPr>
              <a:t>2</a:t>
            </a:r>
            <a:r>
              <a:rPr lang="en-US" b="1" dirty="0" smtClean="0">
                <a:solidFill>
                  <a:srgbClr val="0070C0"/>
                </a:solidFill>
                <a:cs typeface="Arial" pitchFamily="34" charset="0"/>
              </a:rPr>
              <a:t>O</a:t>
            </a:r>
            <a:r>
              <a:rPr lang="en-US" b="1" baseline="-25000" dirty="0" smtClean="0">
                <a:solidFill>
                  <a:srgbClr val="0070C0"/>
                </a:solidFill>
                <a:cs typeface="Arial" pitchFamily="34" charset="0"/>
              </a:rPr>
              <a:t>8</a:t>
            </a:r>
            <a:r>
              <a:rPr lang="en-US" b="1" baseline="30000" dirty="0" smtClean="0">
                <a:solidFill>
                  <a:srgbClr val="0070C0"/>
                </a:solidFill>
                <a:cs typeface="Arial" pitchFamily="34" charset="0"/>
              </a:rPr>
              <a:t>-2</a:t>
            </a:r>
            <a:r>
              <a:rPr lang="en-US" b="1" dirty="0" smtClean="0">
                <a:solidFill>
                  <a:srgbClr val="0070C0"/>
                </a:solidFill>
                <a:cs typeface="Arial" pitchFamily="34" charset="0"/>
              </a:rPr>
              <a:t> + activator </a:t>
            </a:r>
            <a:r>
              <a:rPr lang="en-US" b="1" dirty="0" smtClean="0">
                <a:solidFill>
                  <a:srgbClr val="0070C0"/>
                </a:solidFill>
                <a:cs typeface="Arial" pitchFamily="34" charset="0"/>
                <a:sym typeface="Wingdings" pitchFamily="2" charset="2"/>
              </a:rPr>
              <a:t> SO</a:t>
            </a:r>
            <a:r>
              <a:rPr lang="en-US" b="1" baseline="-25000" dirty="0" smtClean="0">
                <a:solidFill>
                  <a:srgbClr val="0070C0"/>
                </a:solidFill>
                <a:cs typeface="Arial" pitchFamily="34" charset="0"/>
                <a:sym typeface="Wingdings" pitchFamily="2" charset="2"/>
              </a:rPr>
              <a:t>4</a:t>
            </a:r>
            <a:r>
              <a:rPr lang="en-US" b="1" baseline="30000" dirty="0" smtClean="0">
                <a:solidFill>
                  <a:srgbClr val="0070C0"/>
                </a:solidFill>
                <a:cs typeface="Arial" pitchFamily="34" charset="0"/>
                <a:sym typeface="Wingdings" pitchFamily="2" charset="2"/>
              </a:rPr>
              <a:t>.-</a:t>
            </a:r>
            <a:r>
              <a:rPr lang="en-US" b="1" dirty="0" smtClean="0">
                <a:solidFill>
                  <a:srgbClr val="0070C0"/>
                </a:solidFill>
                <a:cs typeface="Arial" pitchFamily="34" charset="0"/>
                <a:sym typeface="Wingdings" pitchFamily="2" charset="2"/>
              </a:rPr>
              <a:t> + (SO</a:t>
            </a:r>
            <a:r>
              <a:rPr lang="en-US" b="1" baseline="-25000" dirty="0" smtClean="0">
                <a:solidFill>
                  <a:srgbClr val="0070C0"/>
                </a:solidFill>
                <a:cs typeface="Arial" pitchFamily="34" charset="0"/>
                <a:sym typeface="Wingdings" pitchFamily="2" charset="2"/>
              </a:rPr>
              <a:t>4</a:t>
            </a:r>
            <a:r>
              <a:rPr lang="en-US" b="1" baseline="30000" dirty="0" smtClean="0">
                <a:solidFill>
                  <a:srgbClr val="0070C0"/>
                </a:solidFill>
                <a:cs typeface="Arial" pitchFamily="34" charset="0"/>
                <a:sym typeface="Wingdings" pitchFamily="2" charset="2"/>
              </a:rPr>
              <a:t> .-</a:t>
            </a:r>
            <a:r>
              <a:rPr lang="en-US" b="1" dirty="0" smtClean="0">
                <a:solidFill>
                  <a:srgbClr val="0070C0"/>
                </a:solidFill>
                <a:cs typeface="Arial" pitchFamily="34" charset="0"/>
                <a:sym typeface="Wingdings" pitchFamily="2" charset="2"/>
              </a:rPr>
              <a:t> or SO</a:t>
            </a:r>
            <a:r>
              <a:rPr lang="en-US" b="1" baseline="-25000" dirty="0" smtClean="0">
                <a:solidFill>
                  <a:srgbClr val="0070C0"/>
                </a:solidFill>
                <a:cs typeface="Arial" pitchFamily="34" charset="0"/>
                <a:sym typeface="Wingdings" pitchFamily="2" charset="2"/>
              </a:rPr>
              <a:t>4</a:t>
            </a:r>
            <a:r>
              <a:rPr lang="en-US" b="1" baseline="30000" dirty="0" smtClean="0">
                <a:solidFill>
                  <a:srgbClr val="0070C0"/>
                </a:solidFill>
                <a:cs typeface="Arial" pitchFamily="34" charset="0"/>
                <a:sym typeface="Wingdings" pitchFamily="2" charset="2"/>
              </a:rPr>
              <a:t>-2</a:t>
            </a:r>
            <a:r>
              <a:rPr lang="en-US" b="1" dirty="0" smtClean="0">
                <a:solidFill>
                  <a:srgbClr val="0070C0"/>
                </a:solidFill>
                <a:cs typeface="Arial" pitchFamily="34" charset="0"/>
                <a:sym typeface="Wingdings" pitchFamily="2" charset="2"/>
              </a:rPr>
              <a:t>)</a:t>
            </a:r>
            <a:endParaRPr lang="en-US" b="1" dirty="0" smtClean="0">
              <a:cs typeface="Arial" pitchFamily="34" charset="0"/>
              <a:sym typeface="Wingdings" pitchFamily="2" charset="2"/>
            </a:endParaRPr>
          </a:p>
          <a:p>
            <a:r>
              <a:rPr lang="en-US" dirty="0" smtClean="0">
                <a:cs typeface="Arial" pitchFamily="34" charset="0"/>
                <a:sym typeface="Wingdings" pitchFamily="2" charset="2"/>
              </a:rPr>
              <a:t>Common activators include: heat, metal catalysts (iron), H</a:t>
            </a:r>
            <a:r>
              <a:rPr lang="en-US" baseline="-25000" dirty="0" smtClean="0">
                <a:cs typeface="Arial" pitchFamily="34" charset="0"/>
                <a:sym typeface="Wingdings" pitchFamily="2" charset="2"/>
              </a:rPr>
              <a:t>2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O</a:t>
            </a:r>
            <a:r>
              <a:rPr lang="en-US" baseline="-25000" dirty="0" smtClean="0">
                <a:cs typeface="Arial" pitchFamily="34" charset="0"/>
                <a:sym typeface="Wingdings" pitchFamily="2" charset="2"/>
              </a:rPr>
              <a:t>2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, and pH buffers (&lt;3 or &gt;10), high pH buffering is preferred. </a:t>
            </a:r>
          </a:p>
          <a:p>
            <a:r>
              <a:rPr lang="en-US" dirty="0" smtClean="0">
                <a:cs typeface="Arial" pitchFamily="34" charset="0"/>
                <a:sym typeface="Wingdings" pitchFamily="2" charset="2"/>
              </a:rPr>
              <a:t>Sulfate radicals comparable in oxidation strength to OH</a:t>
            </a:r>
            <a:r>
              <a:rPr lang="en-US" baseline="30000" dirty="0" smtClean="0">
                <a:cs typeface="Arial" pitchFamily="34" charset="0"/>
                <a:sym typeface="Wingdings" pitchFamily="2" charset="2"/>
              </a:rPr>
              <a:t>-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 radicals released during CHP oxidation.</a:t>
            </a:r>
          </a:p>
          <a:p>
            <a:r>
              <a:rPr lang="en-US" dirty="0" smtClean="0">
                <a:cs typeface="Arial" pitchFamily="34" charset="0"/>
                <a:sym typeface="Wingdings" pitchFamily="2" charset="2"/>
              </a:rPr>
              <a:t>Sulfate radicals have a long persistence in subsurface (30-60 days) and low natural oxidant demand.</a:t>
            </a:r>
          </a:p>
          <a:p>
            <a:r>
              <a:rPr lang="en-US" dirty="0" smtClean="0">
                <a:cs typeface="Arial" pitchFamily="34" charset="0"/>
                <a:sym typeface="Wingdings" pitchFamily="2" charset="2"/>
              </a:rPr>
              <a:t>Successful on a variety of VOCs and recalcitrant compounds.</a:t>
            </a:r>
          </a:p>
          <a:p>
            <a:r>
              <a:rPr lang="en-US" dirty="0" smtClean="0">
                <a:cs typeface="Arial" pitchFamily="34" charset="0"/>
                <a:sym typeface="Wingdings" pitchFamily="2" charset="2"/>
              </a:rPr>
              <a:t>Can be combined with oxygen release compounds to facilitate “treatment train” approach using aerobic bioremediation. </a:t>
            </a:r>
            <a:endParaRPr lang="en-US" dirty="0"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248400"/>
            <a:ext cx="9144000" cy="479425"/>
            <a:chOff x="0" y="6248400"/>
            <a:chExt cx="9144000" cy="479425"/>
          </a:xfrm>
        </p:grpSpPr>
        <p:sp>
          <p:nvSpPr>
            <p:cNvPr id="10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362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13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50" y="6324600"/>
              <a:ext cx="446650" cy="40322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Oxidant Descriptions (cont.)</a:t>
            </a:r>
            <a:br>
              <a:rPr lang="en-US" dirty="0" smtClean="0"/>
            </a:br>
            <a:r>
              <a:rPr lang="en-US" sz="3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Sodium or Potassium Permanganate</a:t>
            </a:r>
            <a:endParaRPr lang="en-US" sz="31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686800" cy="24384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cs typeface="Arial" pitchFamily="34" charset="0"/>
              </a:rPr>
              <a:t>The permanganate ion is a selective oxidant that works well on double-bonded chlorinated </a:t>
            </a:r>
            <a:r>
              <a:rPr lang="en-US" sz="1800" dirty="0" err="1" smtClean="0">
                <a:cs typeface="Arial" pitchFamily="34" charset="0"/>
              </a:rPr>
              <a:t>ethenes</a:t>
            </a:r>
            <a:r>
              <a:rPr lang="en-US" sz="1800" dirty="0" smtClean="0">
                <a:cs typeface="Arial" pitchFamily="34" charset="0"/>
              </a:rPr>
              <a:t> (PCE, TCE) and can also treat phenols, PAHs, pesticides, explosives, and some aromatics (not benzene). </a:t>
            </a:r>
          </a:p>
          <a:p>
            <a:r>
              <a:rPr lang="en-US" sz="1800" dirty="0" smtClean="0">
                <a:cs typeface="Arial" pitchFamily="34" charset="0"/>
              </a:rPr>
              <a:t>Weaker than radical oxidation: 1.7 </a:t>
            </a:r>
            <a:r>
              <a:rPr lang="en-US" sz="1800" dirty="0" err="1" smtClean="0">
                <a:cs typeface="Arial" pitchFamily="34" charset="0"/>
              </a:rPr>
              <a:t>eV</a:t>
            </a:r>
            <a:r>
              <a:rPr lang="en-US" sz="1800" dirty="0" smtClean="0">
                <a:cs typeface="Arial" pitchFamily="34" charset="0"/>
              </a:rPr>
              <a:t> as compared to 2.6 </a:t>
            </a:r>
            <a:r>
              <a:rPr lang="en-US" sz="1800" dirty="0" err="1" smtClean="0">
                <a:cs typeface="Arial" pitchFamily="34" charset="0"/>
              </a:rPr>
              <a:t>eV</a:t>
            </a:r>
            <a:r>
              <a:rPr lang="en-US" sz="1800" dirty="0" smtClean="0">
                <a:cs typeface="Arial" pitchFamily="34" charset="0"/>
              </a:rPr>
              <a:t> for SO</a:t>
            </a:r>
            <a:r>
              <a:rPr lang="en-US" sz="1800" baseline="-25000" dirty="0" smtClean="0">
                <a:cs typeface="Arial" pitchFamily="34" charset="0"/>
              </a:rPr>
              <a:t>4</a:t>
            </a:r>
            <a:r>
              <a:rPr lang="en-US" sz="1800" b="1" baseline="30000" dirty="0" smtClean="0">
                <a:cs typeface="Arial" pitchFamily="34" charset="0"/>
                <a:sym typeface="Wingdings" pitchFamily="2" charset="2"/>
              </a:rPr>
              <a:t>.-</a:t>
            </a:r>
            <a:r>
              <a:rPr lang="en-US" sz="18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sz="1800" dirty="0" smtClean="0">
                <a:cs typeface="Arial" pitchFamily="34" charset="0"/>
                <a:sym typeface="Wingdings" pitchFamily="2" charset="2"/>
              </a:rPr>
              <a:t>and 2.7 </a:t>
            </a:r>
            <a:r>
              <a:rPr lang="en-US" sz="1800" dirty="0" err="1" smtClean="0">
                <a:cs typeface="Arial" pitchFamily="34" charset="0"/>
                <a:sym typeface="Wingdings" pitchFamily="2" charset="2"/>
              </a:rPr>
              <a:t>eV</a:t>
            </a:r>
            <a:r>
              <a:rPr lang="en-US" sz="1800" dirty="0" smtClean="0">
                <a:cs typeface="Arial" pitchFamily="34" charset="0"/>
                <a:sym typeface="Wingdings" pitchFamily="2" charset="2"/>
              </a:rPr>
              <a:t> for OH</a:t>
            </a:r>
            <a:r>
              <a:rPr lang="en-US" sz="1800" baseline="30000" dirty="0" smtClean="0">
                <a:cs typeface="Arial" pitchFamily="34" charset="0"/>
                <a:sym typeface="Wingdings" pitchFamily="2" charset="2"/>
              </a:rPr>
              <a:t>-</a:t>
            </a:r>
            <a:r>
              <a:rPr lang="en-US" sz="1800" dirty="0" smtClean="0">
                <a:cs typeface="Arial" pitchFamily="34" charset="0"/>
                <a:sym typeface="Wingdings" pitchFamily="2" charset="2"/>
              </a:rPr>
              <a:t>.</a:t>
            </a:r>
          </a:p>
          <a:p>
            <a:pPr marL="68580" indent="0">
              <a:buNone/>
            </a:pPr>
            <a:endParaRPr lang="en-US" sz="3100" baseline="-25000" dirty="0"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248400"/>
            <a:ext cx="9144000" cy="548217"/>
            <a:chOff x="0" y="6248400"/>
            <a:chExt cx="9144000" cy="548217"/>
          </a:xfrm>
        </p:grpSpPr>
        <p:sp>
          <p:nvSpPr>
            <p:cNvPr id="10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362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14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50" y="6324600"/>
              <a:ext cx="522850" cy="47201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40" y="3124200"/>
            <a:ext cx="2710460" cy="2888042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79863" y="3352800"/>
            <a:ext cx="5902657" cy="2819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 smtClean="0">
                <a:cs typeface="Arial" pitchFamily="34" charset="0"/>
                <a:sym typeface="Wingdings" pitchFamily="2" charset="2"/>
              </a:rPr>
              <a:t>Long persistence in the subsurface (up to a year).</a:t>
            </a:r>
          </a:p>
          <a:p>
            <a:r>
              <a:rPr lang="en-US" sz="1800" dirty="0" smtClean="0">
                <a:cs typeface="Arial" pitchFamily="34" charset="0"/>
                <a:sym typeface="Wingdings" pitchFamily="2" charset="2"/>
              </a:rPr>
              <a:t>Purple color aids in determining radius of influence (ROI).</a:t>
            </a:r>
          </a:p>
          <a:p>
            <a:r>
              <a:rPr lang="en-US" sz="1800" dirty="0" smtClean="0">
                <a:cs typeface="Arial" pitchFamily="34" charset="0"/>
                <a:sym typeface="Wingdings" pitchFamily="2" charset="2"/>
              </a:rPr>
              <a:t>Can also be utilized for longer term treatment of PAHs following CHP. </a:t>
            </a:r>
          </a:p>
          <a:p>
            <a:r>
              <a:rPr lang="en-US" sz="1800" dirty="0" smtClean="0">
                <a:cs typeface="Arial" pitchFamily="34" charset="0"/>
                <a:sym typeface="Wingdings" pitchFamily="2" charset="2"/>
              </a:rPr>
              <a:t>New permanganate candles offer low cost barrier treatment.</a:t>
            </a:r>
          </a:p>
        </p:txBody>
      </p:sp>
      <p:sp>
        <p:nvSpPr>
          <p:cNvPr id="15" name="Down Arrow 14"/>
          <p:cNvSpPr/>
          <p:nvPr/>
        </p:nvSpPr>
        <p:spPr>
          <a:xfrm rot="16200000">
            <a:off x="5313386" y="4952654"/>
            <a:ext cx="285750" cy="1127078"/>
          </a:xfrm>
          <a:prstGeom prst="downArrow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Oxidant Descriptions (cont.)</a:t>
            </a:r>
            <a:br>
              <a:rPr lang="en-US" dirty="0" smtClean="0"/>
            </a:br>
            <a:r>
              <a:rPr lang="en-US" sz="3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Surfactant and Oxidant Combinations</a:t>
            </a:r>
            <a:endParaRPr lang="en-US" sz="31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Surfactants are utilized to break down the interfacial tension between the fuel/oil and soil particles creating an emulsion. </a:t>
            </a:r>
          </a:p>
          <a:p>
            <a:r>
              <a:rPr lang="en-US" dirty="0" smtClean="0">
                <a:cs typeface="Arial" pitchFamily="34" charset="0"/>
              </a:rPr>
              <a:t>Emulsions often allow more effective oxidant treatment of NAPL/“hot” pockets.</a:t>
            </a:r>
          </a:p>
          <a:p>
            <a:r>
              <a:rPr lang="en-US" dirty="0" smtClean="0">
                <a:cs typeface="Arial" pitchFamily="34" charset="0"/>
              </a:rPr>
              <a:t>Surfactants may be utilized to flush and capture NAPL followed by an oxidant treatment. </a:t>
            </a:r>
            <a:endParaRPr lang="en-US" sz="1600" i="1" dirty="0" smtClean="0">
              <a:solidFill>
                <a:srgbClr val="FFFF00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248400"/>
            <a:ext cx="9144000" cy="548217"/>
            <a:chOff x="0" y="6248400"/>
            <a:chExt cx="9144000" cy="548217"/>
          </a:xfrm>
        </p:grpSpPr>
        <p:sp>
          <p:nvSpPr>
            <p:cNvPr id="10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362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15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50" y="6324600"/>
              <a:ext cx="522850" cy="47201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Enhanced Bioremedial/Chemical Reduction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cs typeface="Arial" pitchFamily="34" charset="0"/>
              </a:rPr>
              <a:t>Enhanced bioremedial and chemical reduction/ISCR applications may be applied through direct injection, blending methods, or PRBs.</a:t>
            </a:r>
          </a:p>
          <a:p>
            <a:r>
              <a:rPr lang="en-US" dirty="0" smtClean="0">
                <a:cs typeface="Arial" pitchFamily="34" charset="0"/>
              </a:rPr>
              <a:t>Oxygen release products provide aerobic treatment of BTEX, fuels, PAHs, etc. and can be combined chemical oxidation. </a:t>
            </a:r>
          </a:p>
          <a:p>
            <a:r>
              <a:rPr lang="en-US" dirty="0" smtClean="0">
                <a:cs typeface="Arial" pitchFamily="34" charset="0"/>
              </a:rPr>
              <a:t>Emulsified oils, lactate-release products, ZVI, etc. are used to supply a hydrogen source for reductive de-chlorination.</a:t>
            </a:r>
          </a:p>
          <a:p>
            <a:r>
              <a:rPr lang="en-US" dirty="0" smtClean="0">
                <a:cs typeface="Arial" pitchFamily="34" charset="0"/>
              </a:rPr>
              <a:t>ZVI and </a:t>
            </a:r>
            <a:r>
              <a:rPr lang="en-US" dirty="0" err="1" smtClean="0">
                <a:cs typeface="Arial" pitchFamily="34" charset="0"/>
              </a:rPr>
              <a:t>nZVI</a:t>
            </a:r>
            <a:r>
              <a:rPr lang="en-US" dirty="0" smtClean="0">
                <a:cs typeface="Arial" pitchFamily="34" charset="0"/>
              </a:rPr>
              <a:t> are also used in chemical reduction applications which utilize abiotic chemical oxidation under strongly reducing conditions.</a:t>
            </a:r>
          </a:p>
          <a:p>
            <a:r>
              <a:rPr lang="en-US" dirty="0" smtClean="0">
                <a:cs typeface="Arial" pitchFamily="34" charset="0"/>
              </a:rPr>
              <a:t>Chemical reduction is commonly used for the treatment of large chlorinated plumes, metals, explosives, etc.</a:t>
            </a:r>
          </a:p>
          <a:p>
            <a:r>
              <a:rPr lang="en-US" dirty="0" smtClean="0">
                <a:cs typeface="Arial" pitchFamily="34" charset="0"/>
              </a:rPr>
              <a:t>New biogeochemical reduction </a:t>
            </a:r>
            <a:r>
              <a:rPr lang="en-US" dirty="0" smtClean="0">
                <a:latin typeface="+mj-lt"/>
                <a:cs typeface="Arial" pitchFamily="34" charset="0"/>
              </a:rPr>
              <a:t>process (</a:t>
            </a:r>
            <a:r>
              <a:rPr lang="en-US" dirty="0" err="1" smtClean="0">
                <a:latin typeface="+mj-lt"/>
                <a:cs typeface="Arial" pitchFamily="34" charset="0"/>
              </a:rPr>
              <a:t>BiRD</a:t>
            </a:r>
            <a:r>
              <a:rPr lang="en-US" dirty="0" smtClean="0">
                <a:latin typeface="+mj-lt"/>
                <a:cs typeface="Arial" pitchFamily="34" charset="0"/>
              </a:rPr>
              <a:t>®) provides a low cost treatment for treatment of chlorinated VOCs and metals.</a:t>
            </a:r>
            <a:endParaRPr lang="en-US" dirty="0">
              <a:latin typeface="+mj-lt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248400"/>
            <a:ext cx="9144000" cy="479425"/>
            <a:chOff x="0" y="6248400"/>
            <a:chExt cx="9144000" cy="479425"/>
          </a:xfrm>
        </p:grpSpPr>
        <p:sp>
          <p:nvSpPr>
            <p:cNvPr id="10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362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50" y="6324600"/>
              <a:ext cx="446650" cy="40322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Select 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488230" cy="4648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endParaRPr lang="en-US" dirty="0" smtClean="0"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cs typeface="Arial" pitchFamily="34" charset="0"/>
              </a:rPr>
              <a:t>Surfactant </a:t>
            </a:r>
            <a:r>
              <a:rPr lang="en-US" dirty="0">
                <a:cs typeface="Arial" pitchFamily="34" charset="0"/>
              </a:rPr>
              <a:t>Oxidation, Former Trucking Site: Atlanta, GA</a:t>
            </a:r>
            <a:endParaRPr lang="en-US" dirty="0" smtClean="0"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cs typeface="Arial" pitchFamily="34" charset="0"/>
              </a:rPr>
              <a:t>Former </a:t>
            </a:r>
            <a:r>
              <a:rPr lang="en-US" dirty="0">
                <a:cs typeface="Arial" pitchFamily="34" charset="0"/>
              </a:rPr>
              <a:t>RCRA Facility: Opelika, AL </a:t>
            </a:r>
            <a:endParaRPr lang="en-US" dirty="0" smtClean="0"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cs typeface="Arial" pitchFamily="34" charset="0"/>
              </a:rPr>
              <a:t>Wood </a:t>
            </a:r>
            <a:r>
              <a:rPr lang="en-US" dirty="0">
                <a:cs typeface="Arial" pitchFamily="34" charset="0"/>
              </a:rPr>
              <a:t>Treatment Facility: Manor, GA </a:t>
            </a:r>
            <a:endParaRPr lang="en-US" dirty="0" smtClean="0">
              <a:solidFill>
                <a:srgbClr val="FF0000"/>
              </a:solidFill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cs typeface="Arial" pitchFamily="34" charset="0"/>
              </a:rPr>
              <a:t>Former Auto Dealer: Dalton, GA</a:t>
            </a:r>
          </a:p>
          <a:p>
            <a:pPr marL="514350" indent="-514350">
              <a:buFont typeface="+mj-lt"/>
              <a:buAutoNum type="arabicParenR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Z:\Userdata\Exotech\Client Injection Pictures\Chattahoochee Treatment plant\DSCN2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230" y="2133600"/>
            <a:ext cx="4075944" cy="3124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0" y="6248400"/>
            <a:ext cx="9144000" cy="473075"/>
            <a:chOff x="0" y="6248400"/>
            <a:chExt cx="9144000" cy="473075"/>
          </a:xfrm>
        </p:grpSpPr>
        <p:sp>
          <p:nvSpPr>
            <p:cNvPr id="11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4384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17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0" y="6324600"/>
            <a:ext cx="446650" cy="40322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10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Surfactant Oxidation–Former Trucking Site</a:t>
            </a:r>
            <a:br>
              <a:rPr lang="en-US" dirty="0" smtClean="0"/>
            </a:br>
            <a:r>
              <a:rPr lang="en-US" sz="3600" dirty="0" smtClean="0">
                <a:solidFill>
                  <a:schemeClr val="tx2"/>
                </a:solidFill>
              </a:rPr>
              <a:t>Overview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638800" cy="4495800"/>
          </a:xfrm>
        </p:spPr>
        <p:txBody>
          <a:bodyPr>
            <a:normAutofit fontScale="77500" lnSpcReduction="20000"/>
          </a:bodyPr>
          <a:lstStyle/>
          <a:p>
            <a:pPr marL="457200" indent="-320040" algn="just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Site is located in the Piedmont Province in a topographic depression. Soils consist of micaceous sandy-silt/silty-sand saprolite derived from weathering of schist and gneiss bedrock.</a:t>
            </a:r>
          </a:p>
          <a:p>
            <a:pPr marL="457200" indent="-320040" algn="just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Free phase diesel NAPL observed in several wells in thicknesses &gt;0.5 foot.</a:t>
            </a:r>
          </a:p>
          <a:p>
            <a:pPr marL="457200" indent="-320040" algn="just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 nearby groundwater receptors-site clean-up limited to NAPL removal only.</a:t>
            </a:r>
          </a:p>
          <a:p>
            <a:pPr marL="457200" indent="-320040" algn="just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Assigned to State clean-up contractor under Pay-for Performance contract.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110.JPG"/>
          <p:cNvPicPr>
            <a:picLocks noChangeAspect="1"/>
          </p:cNvPicPr>
          <p:nvPr/>
        </p:nvPicPr>
        <p:blipFill>
          <a:blip r:embed="rId3" cstate="print"/>
          <a:srcRect b="22551"/>
          <a:stretch>
            <a:fillRect/>
          </a:stretch>
        </p:blipFill>
        <p:spPr>
          <a:xfrm>
            <a:off x="6005965" y="4038600"/>
            <a:ext cx="2891030" cy="2133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 descr="Brown Trucking 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3455" y="1685544"/>
            <a:ext cx="2895600" cy="22006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0" y="6248400"/>
            <a:ext cx="9144000" cy="548217"/>
            <a:chOff x="0" y="6248400"/>
            <a:chExt cx="9144000" cy="548217"/>
          </a:xfrm>
        </p:grpSpPr>
        <p:sp>
          <p:nvSpPr>
            <p:cNvPr id="12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352678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31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50" y="6324600"/>
              <a:ext cx="522850" cy="472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5658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Surfactant Oxidation–Former Trucking </a:t>
            </a:r>
            <a:r>
              <a:rPr lang="en-US" sz="3600" dirty="0" smtClean="0"/>
              <a:t>Site (cont.)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chemeClr val="tx2"/>
                </a:solidFill>
              </a:rPr>
              <a:t>Selection of Remedial Method</a:t>
            </a:r>
            <a:endParaRPr lang="en-US" sz="31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172200" cy="4572000"/>
          </a:xfrm>
        </p:spPr>
        <p:txBody>
          <a:bodyPr>
            <a:normAutofit fontScale="70000" lnSpcReduction="20000"/>
          </a:bodyPr>
          <a:lstStyle/>
          <a:p>
            <a:pPr marL="457200" indent="-320040" algn="just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Aquifer testing and AS/SVE pilot testing performed indicated limited radial influence and hydraulic short circuiting due to bedrock fracturing.</a:t>
            </a:r>
          </a:p>
          <a:p>
            <a:pPr marL="457200" indent="-320040" algn="just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Based on shallow depth to groundwater (5-8 feet), soil excavation and off-site disposal previously proposed followed by pump-and-treat using horizontal wells.</a:t>
            </a:r>
          </a:p>
          <a:p>
            <a:pPr marL="457200" lvl="0" indent="-320040" algn="just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“green friendly” strategy promoting recycling vs. off-site disposal was offered at a lower cost than dig-n-haul and pump-and-treat.</a:t>
            </a:r>
          </a:p>
          <a:p>
            <a:pPr marL="457200" lvl="0" indent="-320040" algn="just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remedial plan consisted of soil blending using S-ESCO®, a proprietary surfactant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VeruTEK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/>
          </a:p>
        </p:txBody>
      </p:sp>
      <p:pic>
        <p:nvPicPr>
          <p:cNvPr id="4" name="Picture 3" descr="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1865" y="3962400"/>
            <a:ext cx="2545935" cy="2133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 descr="Brown Trucking 0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2416" y="1031174"/>
            <a:ext cx="2084832" cy="2743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0" y="6248400"/>
            <a:ext cx="9144000" cy="548217"/>
            <a:chOff x="0" y="6248400"/>
            <a:chExt cx="9144000" cy="548217"/>
          </a:xfrm>
        </p:grpSpPr>
        <p:sp>
          <p:nvSpPr>
            <p:cNvPr id="12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4384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32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50" y="6324600"/>
              <a:ext cx="522850" cy="47201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Surfactant Oxidation–Former Trucking Site (cont.)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chemeClr val="tx2"/>
                </a:solidFill>
              </a:rPr>
              <a:t>Treatment Process</a:t>
            </a:r>
            <a:endParaRPr lang="en-US" sz="31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95400"/>
            <a:ext cx="6248400" cy="2743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Removal of 1 to 3 feet of overburden followed by excavation of impacted soils from 11 to 12 feet.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Contaminated water/NAPL was pumped into storage tanks and hauled off by a licensed petroleum recycler.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Excavated soils were initially placed in a power screen to remove large debris.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Screened soils were placed in a specially designed Ex-situ soil blender with dual chemical feed.</a:t>
            </a:r>
          </a:p>
        </p:txBody>
      </p:sp>
      <p:pic>
        <p:nvPicPr>
          <p:cNvPr id="9" name="Picture 8" descr="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191000"/>
            <a:ext cx="2590800" cy="18815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 descr="Brown Trucking 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950" y="1524000"/>
            <a:ext cx="2367692" cy="17994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3886200"/>
            <a:ext cx="6019800" cy="2362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ECFF"/>
              </a:buClr>
              <a:buSzPct val="95000"/>
              <a:buFont typeface="+mj-lt"/>
              <a:buAutoNum type="arabicParenR" startAt="5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Treated soils were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fed by a conveyor into a lined treatment cell for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 to 5 days retention.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ECFF"/>
              </a:buClr>
              <a:buSzPct val="95000"/>
              <a:buFont typeface="+mj-lt"/>
              <a:buAutoNum type="arabicParenR" startAt="5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Confirmatory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samples were collected from stockpiled soils and excavation floor/sidewalls and tested for Diesel Range Organics.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ECFF"/>
              </a:buClr>
              <a:buSzPct val="95000"/>
              <a:buFont typeface="+mj-lt"/>
              <a:buAutoNum type="arabicParenR" startAt="5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Soils were backfilled and compacted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using excavation equipment after treatment confirmation.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48400"/>
            <a:ext cx="9144000" cy="548217"/>
            <a:chOff x="0" y="6248400"/>
            <a:chExt cx="9144000" cy="548217"/>
          </a:xfrm>
        </p:grpSpPr>
        <p:sp>
          <p:nvSpPr>
            <p:cNvPr id="13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362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33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50" y="6324600"/>
              <a:ext cx="522850" cy="47201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1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Envirorisk Consultants, Inc.</a:t>
            </a:r>
            <a:br>
              <a:rPr lang="en-US" dirty="0" smtClean="0"/>
            </a:br>
            <a:r>
              <a:rPr lang="en-US" sz="3600" i="1" dirty="0" smtClean="0">
                <a:solidFill>
                  <a:schemeClr val="tx1">
                    <a:lumMod val="85000"/>
                  </a:schemeClr>
                </a:solidFill>
              </a:rPr>
              <a:t>Who We Are</a:t>
            </a:r>
            <a:endParaRPr lang="en-US" sz="3600" i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3950" y="1676400"/>
            <a:ext cx="8447650" cy="4572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800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Envirorisk was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formed in 1996 to provide innovative “best fit” environmental subsurface solutions from a business oriented perspective. 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800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2000" baseline="0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US" sz="2000" baseline="0" dirty="0" smtClean="0">
                <a:latin typeface="Arial" pitchFamily="34" charset="0"/>
                <a:cs typeface="Arial" pitchFamily="34" charset="0"/>
              </a:rPr>
              <a:t>are a full service environmental consulting firm specializing in in-situ remediation technologies including ISCO, ISCR, Enhanced Bioremediation, Surfactant injections, and Soil </a:t>
            </a:r>
            <a:r>
              <a:rPr lang="en-US" sz="2000" baseline="0" dirty="0" smtClean="0">
                <a:latin typeface="Arial" pitchFamily="34" charset="0"/>
                <a:cs typeface="Arial" pitchFamily="34" charset="0"/>
              </a:rPr>
              <a:t>Blending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endParaRPr lang="en-US" sz="2000" baseline="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48400"/>
            <a:ext cx="9144000" cy="473075"/>
            <a:chOff x="0" y="6248400"/>
            <a:chExt cx="9144000" cy="473075"/>
          </a:xfrm>
        </p:grpSpPr>
        <p:sp>
          <p:nvSpPr>
            <p:cNvPr id="5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4384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1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545255" y="3200400"/>
            <a:ext cx="4655395" cy="28853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800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800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Envirorisk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focuses on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environmental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solutions, NOT just science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80060" indent="-342900" fontAlgn="auto"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develop tailored strategies for each site,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from bench scale testing in the laboratory to field execution, in an effort to expedite site closure with minimal time and expense.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800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0" y="6324600"/>
            <a:ext cx="446650" cy="403225"/>
          </a:xfrm>
          <a:prstGeom prst="rect">
            <a:avLst/>
          </a:prstGeom>
        </p:spPr>
      </p:pic>
      <p:pic>
        <p:nvPicPr>
          <p:cNvPr id="1026" name="Picture 2" descr="C:\Users\Gail\Desktop\Monroe Cotton Mills Pix\Pic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45" y="4038600"/>
            <a:ext cx="379225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37545" y="5421866"/>
            <a:ext cx="2954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>
                <a:solidFill>
                  <a:srgbClr val="FFFF00"/>
                </a:solidFill>
              </a:rPr>
              <a:t>Envirorisk’s office in a converted Brownfield</a:t>
            </a:r>
            <a:endParaRPr lang="en-US" sz="1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Surfactant Oxidation–Former Trucking Site (cont.)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tx2"/>
                </a:solidFill>
              </a:rPr>
              <a:t>Findings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6096000" cy="4724400"/>
          </a:xfrm>
        </p:spPr>
        <p:txBody>
          <a:bodyPr>
            <a:normAutofit fontScale="70000" lnSpcReduction="20000"/>
          </a:bodyPr>
          <a:lstStyle/>
          <a:p>
            <a:pPr marL="457200" algn="just"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Total of 4,000 yd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impacted soils were treated and 80,000 gallons of impacted water were transported to a recycler.</a:t>
            </a:r>
          </a:p>
          <a:p>
            <a:pPr marL="457200" algn="just"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Ex-situ treatment required approximately 5 weeks to complete. Cost was &lt;$200,000.</a:t>
            </a:r>
          </a:p>
          <a:p>
            <a:pPr marL="457200" algn="just"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Process successfully treated NAPL to visual standards and DRO analysis confirmed concentration reduction to 1,000-5,000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ppm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algn="just"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Replacement wells did not indicate free product over the 6-month monitoring period, resulting in a No Further Action (NFA) letter. </a:t>
            </a:r>
          </a:p>
        </p:txBody>
      </p:sp>
      <p:pic>
        <p:nvPicPr>
          <p:cNvPr id="9" name="Picture 8" descr="Brown Trucking 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1828800"/>
            <a:ext cx="2438400" cy="18531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 descr="1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962400"/>
            <a:ext cx="2463800" cy="190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0" y="6248400"/>
            <a:ext cx="9144000" cy="548217"/>
            <a:chOff x="0" y="6248400"/>
            <a:chExt cx="9144000" cy="548217"/>
          </a:xfrm>
        </p:grpSpPr>
        <p:sp>
          <p:nvSpPr>
            <p:cNvPr id="12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387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34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50" y="6324600"/>
              <a:ext cx="522850" cy="47201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Former RCRA Facility</a:t>
            </a:r>
            <a:br>
              <a:rPr lang="en-US" dirty="0" smtClean="0"/>
            </a:br>
            <a:r>
              <a:rPr lang="en-US" sz="3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Historical Overview</a:t>
            </a:r>
            <a:endParaRPr lang="en-US" sz="31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371600"/>
            <a:ext cx="8836402" cy="2514600"/>
          </a:xfrm>
        </p:spPr>
        <p:txBody>
          <a:bodyPr>
            <a:noAutofit/>
          </a:bodyPr>
          <a:lstStyle/>
          <a:p>
            <a:pPr marL="457200" indent="-320040">
              <a:spcBef>
                <a:spcPts val="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Site was originally developed as a German POW camp during WWII. The site contains a 950,000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sf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warehouse building.</a:t>
            </a:r>
          </a:p>
          <a:p>
            <a:pPr marL="457200" indent="-320040">
              <a:spcBef>
                <a:spcPts val="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Operated as a fitness equipment manufacturer from 1960-1997 which used 1,1,1-TCA, PCE, toluene, acetone, and other solvents. 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228600" y="3048000"/>
            <a:ext cx="5098996" cy="3200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marR="0" lvl="0" indent="-32004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 mixed 4.4 acre VOC plume was detected underneath the building, primarily 1,1-DCE, 1,1-DCA, TCE, and BTEX.</a:t>
            </a:r>
          </a:p>
          <a:p>
            <a:pPr marL="457200" marR="0" lvl="0" indent="-32004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 exterior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bulk storage area was also identified containing non-chlorinated VOCs in the soil resulting from paint solvent releases.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6248400"/>
            <a:ext cx="9144000" cy="548217"/>
            <a:chOff x="0" y="6248400"/>
            <a:chExt cx="9144000" cy="548217"/>
          </a:xfrm>
        </p:grpSpPr>
        <p:sp>
          <p:nvSpPr>
            <p:cNvPr id="16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4384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18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50" y="6324600"/>
              <a:ext cx="522850" cy="472017"/>
            </a:xfrm>
            <a:prstGeom prst="rect">
              <a:avLst/>
            </a:prstGeom>
          </p:spPr>
        </p:pic>
      </p:grpSp>
      <p:pic>
        <p:nvPicPr>
          <p:cNvPr id="11" name="Picture 10" descr="2007 google earth aerial (5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7596" y="3124201"/>
            <a:ext cx="3664004" cy="25145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328504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381000" y="762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Former RCRA Facility (cont.)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 of Site Conditions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876800"/>
          </a:xfrm>
        </p:spPr>
        <p:txBody>
          <a:bodyPr>
            <a:normAutofit fontScale="62500" lnSpcReduction="20000"/>
          </a:bodyPr>
          <a:lstStyle/>
          <a:p>
            <a:pPr marL="457200" indent="-32004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aquifer consists of silty-sand/sandy-silt saprolite derived from granitic gneiss/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mylonite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Depth to water is approximately 10-20 feet.</a:t>
            </a:r>
          </a:p>
          <a:p>
            <a:pPr marL="457200" indent="-32004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Performed rapid “plume tracking” with mobile lab- determined clean-up boundary </a:t>
            </a:r>
            <a:r>
              <a:rPr lang="en-US" i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(see next two slides).</a:t>
            </a:r>
          </a:p>
          <a:p>
            <a:pPr marL="457200" indent="-32004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 DNAPL on site confirmed by MIP investigation and NAPL screening.</a:t>
            </a:r>
          </a:p>
          <a:p>
            <a:pPr marL="457200" indent="-32004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Risk Assessment identified 9 target chlorinated VOCs exceeding RBTLs. </a:t>
            </a:r>
          </a:p>
          <a:p>
            <a:pPr marL="457200" indent="-32004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Rapid clean-up desired to facilitate future property sale. Site transferred from RCRA to Brownfield/VCP.</a:t>
            </a:r>
          </a:p>
          <a:p>
            <a:pPr marL="457200" lvl="0" indent="-320040">
              <a:lnSpc>
                <a:spcPct val="120000"/>
              </a:lnSpc>
              <a:spcBef>
                <a:spcPts val="0"/>
              </a:spcBef>
              <a:buClr>
                <a:srgbClr val="CCECFF"/>
              </a:buClr>
              <a:buFont typeface="Wingdings" pitchFamily="2" charset="2"/>
              <a:buChar char="§"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ISCO chosen due to site constraints (plume under slab), cost, and to provide the most rapid clean-up alternative.</a:t>
            </a:r>
          </a:p>
          <a:p>
            <a:pPr marL="457200" lvl="0" indent="-320040">
              <a:lnSpc>
                <a:spcPct val="120000"/>
              </a:lnSpc>
              <a:spcBef>
                <a:spcPts val="0"/>
              </a:spcBef>
              <a:buClr>
                <a:srgbClr val="CCECFF"/>
              </a:buClr>
              <a:buFont typeface="Wingdings" pitchFamily="2" charset="2"/>
              <a:buChar char="§"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Treatability test results indicated alkaline activated sodium persulfate was most suitable to site conditions.</a:t>
            </a:r>
          </a:p>
          <a:p>
            <a:pPr marL="457200" lvl="0" indent="-320040">
              <a:lnSpc>
                <a:spcPct val="120000"/>
              </a:lnSpc>
              <a:spcBef>
                <a:spcPts val="0"/>
              </a:spcBef>
              <a:buClr>
                <a:srgbClr val="CCECFF"/>
              </a:buClr>
              <a:buFont typeface="Wingdings" pitchFamily="2" charset="2"/>
              <a:buChar char="§"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Soil blending using chemical oxidants was chosen to treat the bulk storage area to avoid the high cost ($250/ton) of off-site disposal at a hazardous waste landfill. </a:t>
            </a:r>
          </a:p>
          <a:p>
            <a:pPr marL="457200" indent="-320040"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320040"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6248400"/>
            <a:ext cx="9144000" cy="479425"/>
            <a:chOff x="0" y="6248400"/>
            <a:chExt cx="9144000" cy="479425"/>
          </a:xfrm>
        </p:grpSpPr>
        <p:sp>
          <p:nvSpPr>
            <p:cNvPr id="16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4384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19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50" y="6324600"/>
              <a:ext cx="446650" cy="40322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167" y="1466407"/>
            <a:ext cx="8078089" cy="47057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381000" y="76200"/>
            <a:ext cx="8763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Former RCRA Facility (cont.)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Dissolved VOC Plume</a:t>
            </a: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Prior to Plume Tracking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0" y="6324600"/>
            <a:ext cx="446650" cy="4032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248400"/>
            <a:ext cx="9144000" cy="76200"/>
          </a:xfrm>
          <a:prstGeom prst="line">
            <a:avLst/>
          </a:prstGeom>
          <a:ln w="38100"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Prepared by Ken Summerour, P.G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712100"/>
      </p:ext>
    </p:extLst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95400"/>
            <a:ext cx="7620000" cy="495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381000" y="76200"/>
            <a:ext cx="8763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Former RCRA Facility (cont.)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Dissolved VOC Plume- After </a:t>
            </a: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Plume Tracking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0" y="6324600"/>
            <a:ext cx="446650" cy="4032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248400"/>
            <a:ext cx="9144000" cy="76200"/>
          </a:xfrm>
          <a:prstGeom prst="line">
            <a:avLst/>
          </a:prstGeom>
          <a:ln w="38100"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8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Prepared by Ken Summerour, P.G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358608"/>
      </p:ext>
    </p:extLst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WMU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86200"/>
            <a:ext cx="29718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381000" y="76200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Former RCRA Facility (cont.)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Treatment Approach and Results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81000" y="1219199"/>
            <a:ext cx="5181600" cy="281940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2008, alkaline activated sodium persulfate was injected into 911 injection wells.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Groundwater sampling indicated a 70% overall reduction in the VOC plume.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Limited follow-up injections were performed in 2009, 2011, and recently in May 2012. Quarterly monitoring is ongoing, with site closure expected in first quarter 2013.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1"/>
          <p:cNvSpPr txBox="1">
            <a:spLocks/>
          </p:cNvSpPr>
          <p:nvPr/>
        </p:nvSpPr>
        <p:spPr>
          <a:xfrm>
            <a:off x="3657600" y="3682905"/>
            <a:ext cx="5334000" cy="26416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ECFF"/>
              </a:buClr>
              <a:buSzPct val="95000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August 2011, soil blending of approximately 280 yd</a:t>
            </a:r>
            <a:r>
              <a:rPr kumimoji="0" lang="en-US" sz="19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of impacted soils in the bulk storage area was performed using activated persulfate and CHP. Confirmatory sampling results indicated treatment goals were achieved without the need for soil removal.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6248400"/>
            <a:ext cx="9144000" cy="473075"/>
            <a:chOff x="0" y="6248400"/>
            <a:chExt cx="9144000" cy="473075"/>
          </a:xfrm>
        </p:grpSpPr>
        <p:sp>
          <p:nvSpPr>
            <p:cNvPr id="20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4384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22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50" y="6324600"/>
              <a:ext cx="439616" cy="39687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1295400"/>
            <a:ext cx="2946400" cy="2209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26957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Former RCRA Facility (cont.)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6248400"/>
            <a:ext cx="9144000" cy="473075"/>
            <a:chOff x="0" y="6248400"/>
            <a:chExt cx="9144000" cy="473075"/>
          </a:xfrm>
        </p:grpSpPr>
        <p:sp>
          <p:nvSpPr>
            <p:cNvPr id="10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362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23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50" y="6324600"/>
              <a:ext cx="439616" cy="39687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93944" y="-36544"/>
            <a:ext cx="5409849" cy="7006936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Former RCRA Facility (cont.)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48400"/>
            <a:ext cx="9144000" cy="492124"/>
            <a:chOff x="0" y="6248400"/>
            <a:chExt cx="9144000" cy="492124"/>
          </a:xfrm>
        </p:grpSpPr>
        <p:sp>
          <p:nvSpPr>
            <p:cNvPr id="13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362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24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739" y="6337299"/>
              <a:ext cx="446650" cy="403225"/>
            </a:xfrm>
            <a:prstGeom prst="rect">
              <a:avLst/>
            </a:prstGeom>
          </p:spPr>
        </p:pic>
      </p:grp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818319"/>
              </p:ext>
            </p:extLst>
          </p:nvPr>
        </p:nvGraphicFramePr>
        <p:xfrm>
          <a:off x="543950" y="762000"/>
          <a:ext cx="8371450" cy="538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ctr"/>
            <a:r>
              <a:rPr lang="en-US" sz="3200" dirty="0" smtClean="0"/>
              <a:t>Former RCRA Facility (cont.)</a:t>
            </a:r>
            <a:br>
              <a:rPr lang="en-US" sz="3200" dirty="0" smtClean="0"/>
            </a:br>
            <a:r>
              <a:rPr lang="en-US" sz="3200" dirty="0" smtClean="0"/>
              <a:t>Soil Blending Areas</a:t>
            </a:r>
            <a:endParaRPr lang="en-US" sz="32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44958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Extent of naphthalene in soil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3"/>
          </p:nvPr>
        </p:nvSpPr>
        <p:spPr>
          <a:xfrm>
            <a:off x="5004254" y="1265238"/>
            <a:ext cx="3834946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Extent of toluene in soil</a:t>
            </a:r>
            <a:endParaRPr lang="en-US" dirty="0"/>
          </a:p>
        </p:txBody>
      </p:sp>
      <p:pic>
        <p:nvPicPr>
          <p:cNvPr id="5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232" y="1878516"/>
            <a:ext cx="3048168" cy="42174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3500" y="1828800"/>
            <a:ext cx="30861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0" y="6248400"/>
            <a:ext cx="9144000" cy="511175"/>
            <a:chOff x="0" y="6248400"/>
            <a:chExt cx="9144000" cy="511175"/>
          </a:xfrm>
        </p:grpSpPr>
        <p:sp>
          <p:nvSpPr>
            <p:cNvPr id="7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362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25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00" y="6356350"/>
              <a:ext cx="446650" cy="403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42602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9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Former RCRA Facility (cont.)</a:t>
            </a:r>
            <a:br>
              <a:rPr lang="en-US" sz="3200" dirty="0" smtClean="0"/>
            </a:br>
            <a:r>
              <a:rPr lang="en-US" sz="3200" dirty="0" smtClean="0"/>
              <a:t>Soil Blending Results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6248400"/>
            <a:ext cx="9144000" cy="479425"/>
            <a:chOff x="0" y="6248400"/>
            <a:chExt cx="9144000" cy="479425"/>
          </a:xfrm>
        </p:grpSpPr>
        <p:sp>
          <p:nvSpPr>
            <p:cNvPr id="19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362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26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50" y="6324600"/>
              <a:ext cx="446650" cy="403225"/>
            </a:xfrm>
            <a:prstGeom prst="rect">
              <a:avLst/>
            </a:prstGeom>
          </p:spPr>
        </p:pic>
      </p:grp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207040970"/>
              </p:ext>
            </p:extLst>
          </p:nvPr>
        </p:nvGraphicFramePr>
        <p:xfrm>
          <a:off x="1015620" y="1486469"/>
          <a:ext cx="789978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Envirorisk Consultants, Inc.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i="1" dirty="0" smtClean="0"/>
              <a:t>Services We Offer</a:t>
            </a:r>
            <a:endParaRPr lang="en-US" sz="3200" i="1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199" y="6356350"/>
            <a:ext cx="2331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248400"/>
            <a:ext cx="9144000" cy="76200"/>
          </a:xfrm>
          <a:prstGeom prst="line">
            <a:avLst/>
          </a:prstGeom>
          <a:ln w="38100"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8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Prepared by Ken Summerour, P.G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1376959"/>
            <a:ext cx="6172200" cy="296644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900" noProof="0" dirty="0" smtClean="0">
                <a:latin typeface="Arial" pitchFamily="34" charset="0"/>
                <a:cs typeface="Arial" pitchFamily="34" charset="0"/>
              </a:rPr>
              <a:t>Rapid Subsurface Assess/Plume Tracking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Source Area/Remedial Characterizations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900" noProof="0" dirty="0" smtClean="0">
                <a:latin typeface="Arial" pitchFamily="34" charset="0"/>
                <a:cs typeface="Arial" pitchFamily="34" charset="0"/>
              </a:rPr>
              <a:t>Laboratory Treatability Studies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9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njection treatments (ISCO, ISCR, Surfactants, Enhanced  Bioremediation)</a:t>
            </a:r>
            <a:endParaRPr lang="en-US" sz="1900" noProof="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900" noProof="0" dirty="0" smtClean="0">
                <a:latin typeface="Arial" pitchFamily="34" charset="0"/>
                <a:cs typeface="Arial" pitchFamily="34" charset="0"/>
              </a:rPr>
              <a:t>In-Situ/Ex-Situ  Soil Blending (“green friendly” alternative to off-site </a:t>
            </a:r>
            <a:r>
              <a:rPr lang="en-US" sz="1900" noProof="0" dirty="0" err="1" smtClean="0">
                <a:latin typeface="Arial" pitchFamily="34" charset="0"/>
                <a:cs typeface="Arial" pitchFamily="34" charset="0"/>
              </a:rPr>
              <a:t>landfiling</a:t>
            </a:r>
            <a:r>
              <a:rPr lang="en-US" sz="1900" noProof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Permeable Reactive Barrier Design/Installation</a:t>
            </a:r>
            <a:endParaRPr lang="en-US" sz="1900" noProof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00759"/>
            <a:ext cx="2331537" cy="227689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934200" y="4367473"/>
            <a:ext cx="8503738" cy="186055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4038600"/>
            <a:ext cx="8491227" cy="218942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Mechanical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Systems (forced surfactant flush, DPE,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AS/SVE,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etc.)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Corrective Plan Development/Remedial Design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Risk Assessments/Groundwater Modeling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Closure Strategies/Regulatory Negotiations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900" noProof="0" dirty="0" smtClean="0">
                <a:latin typeface="Arial" pitchFamily="34" charset="0"/>
                <a:cs typeface="Arial" pitchFamily="34" charset="0"/>
              </a:rPr>
              <a:t>Expert Testimony/Litigation Support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Site Assessments/Facility Inspections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0" y="6324600"/>
            <a:ext cx="446650" cy="40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611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Wood Treatment Facility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Overview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343400" cy="4267200"/>
          </a:xfrm>
        </p:spPr>
        <p:txBody>
          <a:bodyPr>
            <a:noAutofit/>
          </a:bodyPr>
          <a:lstStyle/>
          <a:p>
            <a:pPr marL="457200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Site located in Coastal Plain Province near the Okefenokee Swamp (very anoxic with low D.O. and pH).</a:t>
            </a:r>
          </a:p>
          <a:p>
            <a:pPr marL="457200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Past discharges of creosote and pentachlorophenol (PCP) to a former surface impoundment area.</a:t>
            </a:r>
          </a:p>
          <a:p>
            <a:pPr marL="457200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Low cost DPT assessment identified creosote NAPL, various PAHs, PCP, and phenolic com-pounds.</a:t>
            </a:r>
          </a:p>
          <a:p>
            <a:pPr marL="457200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Contamination was detected in shallow and intermediate zones confined by a clay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aquitard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(55-65 deep). 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B&amp;M Wood Aer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950" y="1981200"/>
            <a:ext cx="4180450" cy="3657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926556" y="3835951"/>
            <a:ext cx="2426244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Former</a:t>
            </a:r>
          </a:p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Impoundment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591" y="2971800"/>
            <a:ext cx="898609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Site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6248400"/>
            <a:ext cx="9144000" cy="548217"/>
            <a:chOff x="0" y="6248400"/>
            <a:chExt cx="9144000" cy="548217"/>
          </a:xfrm>
        </p:grpSpPr>
        <p:sp>
          <p:nvSpPr>
            <p:cNvPr id="14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362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27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50" y="6324600"/>
              <a:ext cx="522850" cy="47201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en-US" sz="3500" dirty="0" smtClean="0"/>
              <a:t>Wood Treatment Facility (cont.)</a:t>
            </a:r>
            <a:br>
              <a:rPr lang="en-US" sz="3500" dirty="0" smtClean="0"/>
            </a:br>
            <a:r>
              <a:rPr lang="en-US" sz="2800" dirty="0" smtClean="0"/>
              <a:t>Extent of Contaminants Exceeding Thresholds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1066800" y="1066800"/>
            <a:ext cx="7162800" cy="5181600"/>
            <a:chOff x="990600" y="1066800"/>
            <a:chExt cx="7162800" cy="5181600"/>
          </a:xfrm>
        </p:grpSpPr>
        <p:grpSp>
          <p:nvGrpSpPr>
            <p:cNvPr id="9" name="Group 8"/>
            <p:cNvGrpSpPr/>
            <p:nvPr/>
          </p:nvGrpSpPr>
          <p:grpSpPr>
            <a:xfrm>
              <a:off x="990600" y="1066800"/>
              <a:ext cx="7162800" cy="5181600"/>
              <a:chOff x="609600" y="968239"/>
              <a:chExt cx="7848600" cy="59776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9600" y="968239"/>
                <a:ext cx="7848600" cy="5977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368857" y="3693352"/>
                <a:ext cx="2590800" cy="745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Intermediate GW Zone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Left Arrow 13"/>
              <p:cNvSpPr/>
              <p:nvPr/>
            </p:nvSpPr>
            <p:spPr>
              <a:xfrm rot="2237654">
                <a:off x="3374833" y="5685618"/>
                <a:ext cx="1057507" cy="439764"/>
              </a:xfrm>
              <a:prstGeom prst="leftArrow">
                <a:avLst>
                  <a:gd name="adj1" fmla="val 21338"/>
                  <a:gd name="adj2" fmla="val 49224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Arrow 14"/>
              <p:cNvSpPr/>
              <p:nvPr/>
            </p:nvSpPr>
            <p:spPr>
              <a:xfrm rot="18914871">
                <a:off x="1192058" y="5326916"/>
                <a:ext cx="649385" cy="275445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495800" y="5486400"/>
              <a:ext cx="2209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Shallow GW Zone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95400" y="5105400"/>
              <a:ext cx="1450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Soil Treatment Zone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6248400"/>
            <a:ext cx="9144000" cy="479425"/>
            <a:chOff x="0" y="6248400"/>
            <a:chExt cx="9144000" cy="479425"/>
          </a:xfrm>
        </p:grpSpPr>
        <p:sp>
          <p:nvSpPr>
            <p:cNvPr id="19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362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28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50" y="6324600"/>
              <a:ext cx="446650" cy="40322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Wood Treatment </a:t>
            </a:r>
            <a:r>
              <a:rPr lang="en-US" dirty="0"/>
              <a:t>F</a:t>
            </a:r>
            <a:r>
              <a:rPr lang="en-US" dirty="0" smtClean="0"/>
              <a:t>acility (cont.)</a:t>
            </a:r>
            <a:br>
              <a:rPr lang="en-US" dirty="0" smtClean="0"/>
            </a:br>
            <a:r>
              <a:rPr lang="en-US" sz="3200" dirty="0" smtClean="0"/>
              <a:t>Field Application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648200" cy="4525963"/>
          </a:xfrm>
        </p:spPr>
        <p:txBody>
          <a:bodyPr>
            <a:normAutofit fontScale="92500" lnSpcReduction="20000"/>
          </a:bodyPr>
          <a:lstStyle/>
          <a:p>
            <a:pPr marL="457200" indent="-32004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soil blending pilot was </a:t>
            </a:r>
            <a:r>
              <a:rPr lang="en-US" dirty="0">
                <a:latin typeface="Arial" pitchFamily="34" charset="0"/>
                <a:cs typeface="Arial" pitchFamily="34" charset="0"/>
              </a:rPr>
              <a:t>recently performed in the 1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quarter </a:t>
            </a:r>
            <a:r>
              <a:rPr lang="en-US" dirty="0">
                <a:latin typeface="Arial" pitchFamily="34" charset="0"/>
                <a:cs typeface="Arial" pitchFamily="34" charset="0"/>
              </a:rPr>
              <a:t>of 2012 using a higher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volume </a:t>
            </a:r>
            <a:r>
              <a:rPr lang="en-US" dirty="0">
                <a:latin typeface="Arial" pitchFamily="34" charset="0"/>
                <a:cs typeface="Arial" pitchFamily="34" charset="0"/>
              </a:rPr>
              <a:t>dose of CHP only.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results </a:t>
            </a:r>
            <a:r>
              <a:rPr lang="en-US" dirty="0">
                <a:latin typeface="Arial" pitchFamily="34" charset="0"/>
                <a:cs typeface="Arial" pitchFamily="34" charset="0"/>
              </a:rPr>
              <a:t>indicated significant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reduction </a:t>
            </a:r>
            <a:r>
              <a:rPr lang="en-US" dirty="0">
                <a:latin typeface="Arial" pitchFamily="34" charset="0"/>
                <a:cs typeface="Arial" pitchFamily="34" charset="0"/>
              </a:rPr>
              <a:t>exceeding target goals </a:t>
            </a:r>
            <a:r>
              <a:rPr lang="en-US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see </a:t>
            </a:r>
            <a:r>
              <a:rPr lang="en-US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graph on next slide)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Full scale treatment 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tentatively scheduled </a:t>
            </a:r>
            <a:r>
              <a:rPr lang="en-US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2013.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248400"/>
            <a:ext cx="9144000" cy="498460"/>
            <a:chOff x="0" y="6248400"/>
            <a:chExt cx="9144000" cy="498460"/>
          </a:xfrm>
        </p:grpSpPr>
        <p:sp>
          <p:nvSpPr>
            <p:cNvPr id="6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335278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30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7" y="6321188"/>
              <a:ext cx="471514" cy="425672"/>
            </a:xfrm>
            <a:prstGeom prst="rect">
              <a:avLst/>
            </a:prstGeom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2975525" cy="2076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\\Office1\g\Userdata June 14, 2011\e-risk (Exoserver)\ER-296 B&amp;M Wood Products\MARCH 2012 SOIL BLENDING PILOT\Site Photos_3.14.12\P10605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15" y="3752850"/>
            <a:ext cx="2990310" cy="23431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995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295400"/>
          </a:xfrm>
        </p:spPr>
        <p:txBody>
          <a:bodyPr/>
          <a:lstStyle/>
          <a:p>
            <a:pPr algn="ctr"/>
            <a:r>
              <a:rPr lang="en-US" dirty="0" smtClean="0"/>
              <a:t>Former Auto Dealer</a:t>
            </a:r>
            <a:br>
              <a:rPr lang="en-US" dirty="0" smtClean="0"/>
            </a:br>
            <a:r>
              <a:rPr lang="en-US" sz="2800" dirty="0" smtClean="0"/>
              <a:t>Overview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772400" cy="2819400"/>
          </a:xfrm>
        </p:spPr>
        <p:txBody>
          <a:bodyPr/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Auto dealership constructed in the 70’s after filling a low lying swamp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Located in Valley and Ridge Province,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Conasauga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Formation (limestone)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Groundwater depth 4 -13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ft-bgs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silty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-clay/sandy-silt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soils</a:t>
            </a:r>
          </a:p>
          <a:p>
            <a:endParaRPr lang="en-US" dirty="0"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24" y="3110551"/>
            <a:ext cx="4343400" cy="298544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48100" y="466473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Site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0" y="6324600"/>
            <a:ext cx="446650" cy="4032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248400"/>
            <a:ext cx="9144000" cy="76200"/>
          </a:xfrm>
          <a:prstGeom prst="line">
            <a:avLst/>
          </a:prstGeom>
          <a:ln w="38100"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Prepared by Ken Summerour, P.G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2360"/>
      </p:ext>
    </p:extLst>
  </p:cSld>
  <p:clrMapOvr>
    <a:masterClrMapping/>
  </p:clrMapOvr>
  <p:transition spd="slow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240536"/>
          </a:xfrm>
        </p:spPr>
        <p:txBody>
          <a:bodyPr/>
          <a:lstStyle/>
          <a:p>
            <a:pPr algn="ctr"/>
            <a:r>
              <a:rPr lang="en-US" dirty="0" smtClean="0"/>
              <a:t>Former Auto Dealer</a:t>
            </a:r>
            <a:br>
              <a:rPr lang="en-US" dirty="0" smtClean="0"/>
            </a:br>
            <a:r>
              <a:rPr lang="en-US" sz="3200" dirty="0" smtClean="0"/>
              <a:t>Assessment 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077200" cy="4697188"/>
          </a:xfrm>
        </p:spPr>
        <p:txBody>
          <a:bodyPr>
            <a:normAutofit lnSpcReduction="10000"/>
          </a:bodyPr>
          <a:lstStyle/>
          <a:p>
            <a:pPr>
              <a:spcBef>
                <a:spcPct val="10000"/>
              </a:spcBef>
              <a:buFontTx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Gasoline petroleum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release discovered after removal of 2,000 gallon gasoline UST and 500 gallon waste oil UST 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Separate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plumes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detected from each UST pit area  </a:t>
            </a:r>
          </a:p>
          <a:p>
            <a:pPr>
              <a:spcBef>
                <a:spcPct val="10000"/>
              </a:spcBef>
              <a:buFont typeface="Arial" pitchFamily="34" charset="0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(&gt;220’ from gasoline UST mostly under a building)</a:t>
            </a:r>
          </a:p>
          <a:p>
            <a:pPr>
              <a:spcBef>
                <a:spcPct val="1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Free product detected in 22 wells in thicknesses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up to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1.4 feet.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Nearby intermittent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stream                                 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located 50 feet south of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waste                                   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oil pit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Envirorisk prepared CAP-A and                                  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CAP-B reports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approved by                                 Georgia EPD.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6" descr="DSCN13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16" y="3886200"/>
            <a:ext cx="3011717" cy="22587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0" y="6324600"/>
            <a:ext cx="446650" cy="4032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6248400"/>
            <a:ext cx="9144000" cy="76200"/>
          </a:xfrm>
          <a:prstGeom prst="line">
            <a:avLst/>
          </a:prstGeom>
          <a:ln w="38100"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8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Prepared by Ken Summerour, P.G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35635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36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131652"/>
      </p:ext>
    </p:extLst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392936"/>
          </a:xfrm>
        </p:spPr>
        <p:txBody>
          <a:bodyPr/>
          <a:lstStyle/>
          <a:p>
            <a:pPr algn="ctr"/>
            <a:r>
              <a:rPr lang="en-US" dirty="0" smtClean="0"/>
              <a:t>Former Auto Dealer</a:t>
            </a:r>
            <a:br>
              <a:rPr lang="en-US" dirty="0" smtClean="0"/>
            </a:br>
            <a:r>
              <a:rPr lang="en-US" sz="2800" dirty="0"/>
              <a:t>G</a:t>
            </a:r>
            <a:r>
              <a:rPr lang="en-US" sz="2800" dirty="0" smtClean="0"/>
              <a:t>eologic Cross-Section</a:t>
            </a:r>
            <a:endParaRPr lang="en-US" sz="2800" dirty="0"/>
          </a:p>
        </p:txBody>
      </p:sp>
      <p:pic>
        <p:nvPicPr>
          <p:cNvPr id="4" name="Picture 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1"/>
            <a:ext cx="6608769" cy="4876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0" y="6324600"/>
            <a:ext cx="446650" cy="4032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6248400"/>
            <a:ext cx="9144000" cy="76200"/>
          </a:xfrm>
          <a:prstGeom prst="line">
            <a:avLst/>
          </a:prstGeom>
          <a:ln w="38100"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8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Prepared by Ken Summerour, P.G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37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741845"/>
      </p:ext>
    </p:extLst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Former Auto Dealer</a:t>
            </a:r>
            <a:br>
              <a:rPr lang="en-US" dirty="0" smtClean="0"/>
            </a:br>
            <a:r>
              <a:rPr lang="en-US" sz="3200" dirty="0" smtClean="0"/>
              <a:t>Site Map</a:t>
            </a:r>
            <a:endParaRPr lang="en-US" sz="3200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33679"/>
            <a:ext cx="6477000" cy="46697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0" y="6324600"/>
            <a:ext cx="446650" cy="4032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6248400"/>
            <a:ext cx="9144000" cy="76200"/>
          </a:xfrm>
          <a:prstGeom prst="line">
            <a:avLst/>
          </a:prstGeom>
          <a:ln w="38100"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8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Prepared by Ken Summerour, P.G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35635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38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101242"/>
      </p:ext>
    </p:extLst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600200"/>
          </a:xfrm>
        </p:spPr>
        <p:txBody>
          <a:bodyPr/>
          <a:lstStyle/>
          <a:p>
            <a:pPr algn="ctr"/>
            <a:r>
              <a:rPr lang="en-US" dirty="0" smtClean="0"/>
              <a:t>Former Auto Dealer</a:t>
            </a:r>
            <a:br>
              <a:rPr lang="en-US" dirty="0" smtClean="0"/>
            </a:br>
            <a:r>
              <a:rPr lang="en-US" sz="3200" dirty="0" smtClean="0"/>
              <a:t>ISCO Treatment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4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ISCO chosen due to site constraints (inside building) and for rapid clean up to facilitate sale</a:t>
            </a:r>
          </a:p>
          <a:p>
            <a:pPr algn="just">
              <a:spcBef>
                <a:spcPct val="4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ISCO injections performed using CHP and activated persulfate. </a:t>
            </a:r>
          </a:p>
          <a:p>
            <a:pPr algn="just">
              <a:spcBef>
                <a:spcPct val="4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Supplemental trench injection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using activated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persulfate was also performed following soil excavation along roadway. </a:t>
            </a:r>
          </a:p>
          <a:p>
            <a:pPr algn="just">
              <a:spcBef>
                <a:spcPct val="4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Separate ISCO injection performed in waste oil pit using potassium permanganate to treat vinyl chloride.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0" y="6324600"/>
            <a:ext cx="446650" cy="40322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6248400"/>
            <a:ext cx="9144000" cy="76200"/>
          </a:xfrm>
          <a:prstGeom prst="line">
            <a:avLst/>
          </a:prstGeom>
          <a:ln w="38100"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8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Prepared by Ken Summerour, P.G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39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698290"/>
      </p:ext>
    </p:extLst>
  </p:cSld>
  <p:clrMapOvr>
    <a:masterClrMapping/>
  </p:clrMapOvr>
  <p:transition spd="slow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Former Auto Dealer</a:t>
            </a:r>
            <a:br>
              <a:rPr lang="en-US" dirty="0" smtClean="0"/>
            </a:br>
            <a:r>
              <a:rPr lang="en-US" sz="3200" dirty="0" smtClean="0"/>
              <a:t>Treatment </a:t>
            </a:r>
            <a:r>
              <a:rPr lang="en-US" sz="3200" dirty="0"/>
              <a:t>S</a:t>
            </a:r>
            <a:r>
              <a:rPr lang="en-US" sz="3200" dirty="0" smtClean="0"/>
              <a:t>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924800" cy="45720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Complete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removal of free product.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Dissolved benzene/BTEX reduction in source area wells (MW-16 dissolved BTEX reduced from 163,500ppb → 1,680ppb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Leading edge of plume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treated/controlled.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Vinyl chloride eliminated with one injection.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NFA achieved without installation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perm-anent </a:t>
            </a:r>
            <a:r>
              <a:rPr lang="en-US" dirty="0">
                <a:latin typeface="Arial" pitchFamily="34" charset="0"/>
                <a:cs typeface="Arial" pitchFamily="34" charset="0"/>
              </a:rPr>
              <a:t>remediation system allowing sale of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property.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0" y="6324600"/>
            <a:ext cx="446650" cy="40322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6248400"/>
            <a:ext cx="9144000" cy="76200"/>
          </a:xfrm>
          <a:prstGeom prst="line">
            <a:avLst/>
          </a:prstGeom>
          <a:ln w="38100"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8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Prepared by Ken Summerour, P.G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868716"/>
      </p:ext>
    </p:extLst>
  </p:cSld>
  <p:clrMapOvr>
    <a:masterClrMapping/>
  </p:clrMapOvr>
  <p:transition spd="slow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Former Auto Dealer</a:t>
            </a:r>
            <a:br>
              <a:rPr lang="en-US" dirty="0" smtClean="0"/>
            </a:br>
            <a:r>
              <a:rPr lang="en-US" sz="2800" dirty="0" smtClean="0"/>
              <a:t>MW-16- north end under building</a:t>
            </a:r>
            <a:endParaRPr lang="en-US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01838"/>
            <a:ext cx="7315200" cy="4694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0" y="6324600"/>
            <a:ext cx="446650" cy="4032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6248400"/>
            <a:ext cx="9144000" cy="76200"/>
          </a:xfrm>
          <a:prstGeom prst="line">
            <a:avLst/>
          </a:prstGeom>
          <a:ln w="38100"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8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Prepared by Ken Summerour, P.G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35635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41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246084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6248400"/>
            <a:ext cx="9144000" cy="473075"/>
            <a:chOff x="0" y="6248400"/>
            <a:chExt cx="9144000" cy="473075"/>
          </a:xfrm>
        </p:grpSpPr>
        <p:sp>
          <p:nvSpPr>
            <p:cNvPr id="15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6106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Technology challenges </a:t>
            </a:r>
          </a:p>
          <a:p>
            <a:pPr marL="68580" indent="0">
              <a:buNone/>
            </a:pPr>
            <a:r>
              <a:rPr lang="en-US" sz="1800" i="1" dirty="0" smtClean="0"/>
              <a:t>      (we used to think Pump-and-Treat was the answer!)</a:t>
            </a:r>
          </a:p>
          <a:p>
            <a:r>
              <a:rPr lang="en-US" sz="2400" dirty="0" smtClean="0"/>
              <a:t>Difficult Subsurface Conditions </a:t>
            </a:r>
          </a:p>
          <a:p>
            <a:pPr marL="68580" indent="0">
              <a:buNone/>
            </a:pPr>
            <a:r>
              <a:rPr lang="en-US" sz="2400" i="1" dirty="0"/>
              <a:t> </a:t>
            </a:r>
            <a:r>
              <a:rPr lang="en-US" sz="2400" i="1" dirty="0" smtClean="0"/>
              <a:t>   </a:t>
            </a:r>
            <a:r>
              <a:rPr lang="en-US" sz="1800" i="1" dirty="0" smtClean="0"/>
              <a:t>(low permeability soil, heterogeneity, NAPL, etc.)</a:t>
            </a:r>
            <a:endParaRPr lang="en-US" sz="2400" dirty="0" smtClean="0"/>
          </a:p>
          <a:p>
            <a:r>
              <a:rPr lang="en-US" sz="2400" dirty="0" smtClean="0"/>
              <a:t>Insufficient Assessment/Data Gaps </a:t>
            </a:r>
          </a:p>
          <a:p>
            <a:r>
              <a:rPr lang="en-US" sz="2400" dirty="0" smtClean="0"/>
              <a:t>Cost Hurdles </a:t>
            </a:r>
            <a:r>
              <a:rPr lang="en-US" sz="1800" i="1" dirty="0" smtClean="0"/>
              <a:t>(how much will it really cost?)</a:t>
            </a:r>
            <a:endParaRPr lang="en-US" sz="1800" dirty="0"/>
          </a:p>
          <a:p>
            <a:r>
              <a:rPr lang="en-US" sz="2400" dirty="0" smtClean="0"/>
              <a:t>Regulatory Challenges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400" i="1" dirty="0"/>
              <a:t> </a:t>
            </a:r>
            <a:r>
              <a:rPr lang="en-US" sz="2400" i="1" dirty="0" smtClean="0"/>
              <a:t>   </a:t>
            </a:r>
            <a:r>
              <a:rPr lang="en-US" sz="1800" i="1" dirty="0" smtClean="0"/>
              <a:t>(why do you have to draw a “clean” line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1800" i="1" dirty="0"/>
              <a:t> </a:t>
            </a:r>
            <a:r>
              <a:rPr lang="en-US" sz="1800" i="1" dirty="0" smtClean="0"/>
              <a:t>     before starting clean-up?)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2363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Site Clean-Up Strategies</a:t>
            </a:r>
            <a:br>
              <a:rPr lang="en-US" dirty="0" smtClean="0"/>
            </a:br>
            <a:r>
              <a:rPr lang="en-US" sz="3600" i="1" dirty="0" smtClean="0"/>
              <a:t>Why do sites take so long to clean-up?</a:t>
            </a:r>
            <a:endParaRPr lang="en-US" sz="3600" i="1" dirty="0"/>
          </a:p>
        </p:txBody>
      </p:sp>
      <p:pic>
        <p:nvPicPr>
          <p:cNvPr id="2050" name="Picture 2" descr="http://www.airbornegamer.com/wp-content/uploads/2012/02/mad-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369" y="3886200"/>
            <a:ext cx="2984893" cy="222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3"/>
          <p:cNvSpPr txBox="1">
            <a:spLocks/>
          </p:cNvSpPr>
          <p:nvPr/>
        </p:nvSpPr>
        <p:spPr>
          <a:xfrm>
            <a:off x="6553200" y="635635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0" y="6324600"/>
            <a:ext cx="446650" cy="40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450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pPr algn="ctr"/>
            <a:r>
              <a:rPr lang="en-US" dirty="0"/>
              <a:t>Former Auto Dealer</a:t>
            </a:r>
            <a:br>
              <a:rPr lang="en-US" dirty="0"/>
            </a:br>
            <a:r>
              <a:rPr lang="en-US" sz="3200" dirty="0" smtClean="0"/>
              <a:t>MW-10- south </a:t>
            </a:r>
            <a:r>
              <a:rPr lang="en-US" sz="3200" dirty="0"/>
              <a:t>end under </a:t>
            </a:r>
            <a:r>
              <a:rPr lang="en-US" sz="3200" dirty="0" smtClean="0"/>
              <a:t>building</a:t>
            </a:r>
            <a:endParaRPr lang="en-US" sz="3200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10" y="1784350"/>
            <a:ext cx="6774179" cy="4311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0" y="6324600"/>
            <a:ext cx="446650" cy="4032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6248400"/>
            <a:ext cx="9144000" cy="76200"/>
          </a:xfrm>
          <a:prstGeom prst="line">
            <a:avLst/>
          </a:prstGeom>
          <a:ln w="38100"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8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Prepared by Ken Summerour, P.G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35635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42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066713"/>
      </p:ext>
    </p:extLst>
  </p:cSld>
  <p:clrMapOvr>
    <a:masterClrMapping/>
  </p:clrMapOvr>
  <p:transition spd="slow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Summary: Keys to Success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200400" y="1219200"/>
            <a:ext cx="5486400" cy="1981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Source area characterization, (vertical and horizontal), needed to estimate clean-up mass.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Choose the right oxidant/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reductant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dose – treatability testing is always recommended.</a:t>
            </a:r>
          </a:p>
        </p:txBody>
      </p:sp>
      <p:pic>
        <p:nvPicPr>
          <p:cNvPr id="6" name="Picture 12" descr="MPj040107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759" y="1371600"/>
            <a:ext cx="2381154" cy="190428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3"/>
          <p:cNvSpPr txBox="1">
            <a:spLocks/>
          </p:cNvSpPr>
          <p:nvPr/>
        </p:nvSpPr>
        <p:spPr>
          <a:xfrm>
            <a:off x="228600" y="3581400"/>
            <a:ext cx="8610600" cy="2971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Courier New" pitchFamily="49" charset="0"/>
              <a:buChar char="o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1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Content Placeholder 15"/>
          <p:cNvSpPr txBox="1">
            <a:spLocks/>
          </p:cNvSpPr>
          <p:nvPr/>
        </p:nvSpPr>
        <p:spPr>
          <a:xfrm>
            <a:off x="304800" y="3536950"/>
            <a:ext cx="8915400" cy="24828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ECFF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Design a “best fit” treatment strategy (i.e. soil blending in source area, ISCO/ISCR mid-plume,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enhanced bioremediation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barrier down-gradient, etc.)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ECFF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Consider checking soil/groundwater concentrations in between monitoring wells to better evaluate treatment.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248400"/>
            <a:ext cx="9144000" cy="548217"/>
            <a:chOff x="0" y="6248400"/>
            <a:chExt cx="9144000" cy="548217"/>
          </a:xfrm>
        </p:grpSpPr>
        <p:sp>
          <p:nvSpPr>
            <p:cNvPr id="19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2860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43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50" y="6324600"/>
              <a:ext cx="522850" cy="472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585097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What is the 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228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 a good conceptual model </a:t>
            </a:r>
            <a:r>
              <a:rPr lang="en-US" sz="1800" i="1" dirty="0" smtClean="0"/>
              <a:t>(example: source area blending combined with PRB)</a:t>
            </a:r>
          </a:p>
          <a:p>
            <a:r>
              <a:rPr lang="en-US" sz="2400" dirty="0" smtClean="0"/>
              <a:t>Perform source area remedial characterizations </a:t>
            </a:r>
            <a:r>
              <a:rPr lang="en-US" sz="1800" i="1" dirty="0" smtClean="0"/>
              <a:t>(know how much you have to clean-up!)</a:t>
            </a:r>
          </a:p>
          <a:p>
            <a:r>
              <a:rPr lang="en-US" sz="2400" dirty="0" smtClean="0"/>
              <a:t>Develop risk target levels with regulators early in the process/choose voluntary clean-up programs, if possible.</a:t>
            </a:r>
          </a:p>
          <a:p>
            <a:pPr marL="6858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68580" indent="0">
              <a:spcBef>
                <a:spcPts val="0"/>
              </a:spcBef>
              <a:buNone/>
            </a:pPr>
            <a:endParaRPr lang="en-US" sz="1800" dirty="0"/>
          </a:p>
          <a:p>
            <a:endParaRPr lang="en-US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9" y="3352800"/>
            <a:ext cx="1887991" cy="2819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71800" y="3321840"/>
            <a:ext cx="5715000" cy="2926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Focus clean-up efforts on source area first - new technologies </a:t>
            </a:r>
            <a:r>
              <a:rPr lang="en-US" sz="1800" i="1" dirty="0" smtClean="0"/>
              <a:t>(soil blending, ISCO, surfactant flushes) offer rapid treatment at reduced cost.</a:t>
            </a:r>
          </a:p>
          <a:p>
            <a:r>
              <a:rPr lang="en-US" sz="2400" dirty="0" smtClean="0"/>
              <a:t>Recent innovations in In-situ methods now result in faster, more efficient clean-ups that actually work!</a:t>
            </a:r>
          </a:p>
          <a:p>
            <a:pPr marL="68580" indent="0">
              <a:spcBef>
                <a:spcPts val="0"/>
              </a:spcBef>
              <a:buFont typeface="Wingdings"/>
              <a:buNone/>
            </a:pPr>
            <a:endParaRPr lang="en-US" sz="1800" dirty="0" smtClean="0"/>
          </a:p>
          <a:p>
            <a:endParaRPr lang="en-US" sz="2000" i="1" dirty="0"/>
          </a:p>
        </p:txBody>
      </p:sp>
      <p:sp>
        <p:nvSpPr>
          <p:cNvPr id="9" name="Footer Placeholder 8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Prepared by Ken Summerour, P.G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48400"/>
            <a:ext cx="9144000" cy="473075"/>
            <a:chOff x="0" y="6248400"/>
            <a:chExt cx="9144000" cy="473075"/>
          </a:xfrm>
        </p:grpSpPr>
        <p:sp>
          <p:nvSpPr>
            <p:cNvPr id="13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0" y="6324600"/>
            <a:ext cx="446650" cy="40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25877"/>
      </p:ext>
    </p:extLst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21664"/>
          </a:xfrm>
        </p:spPr>
        <p:txBody>
          <a:bodyPr/>
          <a:lstStyle/>
          <a:p>
            <a:pPr algn="ctr"/>
            <a:r>
              <a:rPr lang="en-US" dirty="0" smtClean="0"/>
              <a:t>Overview of </a:t>
            </a:r>
            <a:r>
              <a:rPr lang="en-US" dirty="0"/>
              <a:t>R</a:t>
            </a:r>
            <a:r>
              <a:rPr lang="en-US" dirty="0" smtClean="0"/>
              <a:t>emedial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41779"/>
            <a:ext cx="6629400" cy="3505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Chemical Oxidation (ISCO if injected)</a:t>
            </a:r>
          </a:p>
          <a:p>
            <a:r>
              <a:rPr lang="en-US" sz="2000" dirty="0" smtClean="0"/>
              <a:t>Chemical Reduction (ISCR if injected)</a:t>
            </a:r>
          </a:p>
          <a:p>
            <a:r>
              <a:rPr lang="en-US" sz="2000" dirty="0" smtClean="0"/>
              <a:t>Enhanced Bioremediation</a:t>
            </a:r>
          </a:p>
          <a:p>
            <a:r>
              <a:rPr lang="en-US" sz="2000" dirty="0" smtClean="0"/>
              <a:t>Surfactant Enhancements</a:t>
            </a:r>
          </a:p>
          <a:p>
            <a:r>
              <a:rPr lang="en-US" sz="2000" dirty="0" smtClean="0"/>
              <a:t>Barrier Technologies (PRB, example below)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5146344" cy="303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248400"/>
            <a:ext cx="9144000" cy="473075"/>
            <a:chOff x="0" y="6248400"/>
            <a:chExt cx="9144000" cy="473075"/>
          </a:xfrm>
        </p:grpSpPr>
        <p:sp>
          <p:nvSpPr>
            <p:cNvPr id="8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" name="Slide Number Placeholder 3"/>
          <p:cNvSpPr txBox="1">
            <a:spLocks/>
          </p:cNvSpPr>
          <p:nvPr/>
        </p:nvSpPr>
        <p:spPr>
          <a:xfrm>
            <a:off x="6553200" y="635635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0" y="6324600"/>
            <a:ext cx="446650" cy="40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27845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What is Chemical Oxidation?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00400" y="1372390"/>
            <a:ext cx="6019800" cy="4983960"/>
          </a:xfrm>
        </p:spPr>
        <p:txBody>
          <a:bodyPr>
            <a:normAutofit/>
          </a:bodyPr>
          <a:lstStyle/>
          <a:p>
            <a:pPr marL="457200" indent="-320040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cs typeface="Arial" pitchFamily="34" charset="0"/>
              </a:rPr>
              <a:t>Chemical Oxidation: Breaking bonds of organic molecules and inserting oxygen.</a:t>
            </a:r>
          </a:p>
          <a:p>
            <a:pPr marL="457200" indent="-320040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cs typeface="Arial" pitchFamily="34" charset="0"/>
              </a:rPr>
              <a:t>End products are carbon dioxide, water, and harmless salts.</a:t>
            </a:r>
          </a:p>
          <a:p>
            <a:pPr marL="457200" indent="-320040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cs typeface="Arial" pitchFamily="34" charset="0"/>
              </a:rPr>
              <a:t>Application methods include ISCO (direct injection), In-place soil blending, and Ex-Situ soil blending. </a:t>
            </a:r>
          </a:p>
          <a:p>
            <a:pPr marL="457200" indent="-320040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cs typeface="Arial" pitchFamily="34" charset="0"/>
              </a:rPr>
              <a:t>Used for source area or small area (“spot” treatments) as well as larger plume sites.</a:t>
            </a:r>
          </a:p>
          <a:p>
            <a:pPr marL="457200" indent="-320040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cs typeface="Arial" pitchFamily="34" charset="0"/>
              </a:rPr>
              <a:t>Treatment works on contact – need full oxidant contact for success. </a:t>
            </a:r>
            <a:endParaRPr lang="en-US" sz="2000" dirty="0">
              <a:cs typeface="Arial" pitchFamily="34" charset="0"/>
            </a:endParaRPr>
          </a:p>
        </p:txBody>
      </p:sp>
      <p:pic>
        <p:nvPicPr>
          <p:cNvPr id="11" name="Picture 2" descr="\\exoserver\Userdata\Exotech\Exo Tech Presentations\ADEM_May 2011\Photos\full-conta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843" y="3810000"/>
            <a:ext cx="2773803" cy="23551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2" name="Down Arrow 11"/>
          <p:cNvSpPr/>
          <p:nvPr/>
        </p:nvSpPr>
        <p:spPr>
          <a:xfrm rot="5400000">
            <a:off x="2476490" y="4416086"/>
            <a:ext cx="571500" cy="1143000"/>
          </a:xfrm>
          <a:prstGeom prst="downArrow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6248400"/>
            <a:ext cx="9144000" cy="473075"/>
            <a:chOff x="0" y="6248400"/>
            <a:chExt cx="9144000" cy="473075"/>
          </a:xfrm>
        </p:grpSpPr>
        <p:sp>
          <p:nvSpPr>
            <p:cNvPr id="14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362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6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9" name="Picture 18" descr="P10005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647" y="1524000"/>
            <a:ext cx="2794000" cy="209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0" y="6324600"/>
            <a:ext cx="446650" cy="40322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502" y="152400"/>
            <a:ext cx="7772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In-Situ Chemical Oxidation (ISCO)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0925"/>
            <a:ext cx="3581400" cy="5883275"/>
          </a:xfrm>
        </p:spPr>
        <p:txBody>
          <a:bodyPr>
            <a:normAutofit fontScale="70000" lnSpcReduction="20000"/>
          </a:bodyPr>
          <a:lstStyle/>
          <a:p>
            <a:pPr marL="457200" indent="-32004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ISCO involves low pressure injection to treat contaminants above/below water table. </a:t>
            </a:r>
          </a:p>
          <a:p>
            <a:pPr marL="457200" indent="-32004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Successful ISCO clean-ups involve proper oxidant selection and testing to determine dosing requirements. </a:t>
            </a:r>
          </a:p>
          <a:p>
            <a:pPr marL="457200" indent="-32004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reach target goals, desorption of contaminants from soil matrix into the groundwater is required.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102225" y="2459038"/>
            <a:ext cx="4041775" cy="39592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Conceptual Drawing of ISCO Process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4937" y="1371600"/>
            <a:ext cx="5000464" cy="434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0" y="6248400"/>
            <a:ext cx="9144000" cy="479425"/>
            <a:chOff x="0" y="6248400"/>
            <a:chExt cx="9144000" cy="479425"/>
          </a:xfrm>
        </p:grpSpPr>
        <p:sp>
          <p:nvSpPr>
            <p:cNvPr id="12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362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9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50" y="6324600"/>
              <a:ext cx="446650" cy="40322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1575" y="195225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In-Place Soil Blending/Ex-Situ Blending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990600"/>
            <a:ext cx="5791200" cy="5364960"/>
          </a:xfrm>
        </p:spPr>
        <p:txBody>
          <a:bodyPr>
            <a:normAutofit fontScale="70000" lnSpcReduction="20000"/>
          </a:bodyPr>
          <a:lstStyle/>
          <a:p>
            <a:pPr marL="457200" indent="-32004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cs typeface="Arial" pitchFamily="34" charset="0"/>
              </a:rPr>
              <a:t>In-place soil blending utilizes high torque ratio excavators or auger driven equipment to mix oxidants/amendments directly into the soils.</a:t>
            </a:r>
          </a:p>
          <a:p>
            <a:pPr marL="457200" indent="-32004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cs typeface="Arial" pitchFamily="34" charset="0"/>
              </a:rPr>
              <a:t>Ex-situ soil blending generally utilizes modified pug mills for chemical treatment prior to returning to the excavation. This method offers maximum oxidant contact.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Can achieve low levels depending on oxidant demand!</a:t>
            </a:r>
          </a:p>
          <a:p>
            <a:pPr marL="457200" indent="-32004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cs typeface="Arial" pitchFamily="34" charset="0"/>
              </a:rPr>
              <a:t>Treated soils can be stabilized using lime derivative chemical blends to allow re-use. Performance guarantees are available for some sites.</a:t>
            </a:r>
          </a:p>
          <a:p>
            <a:pPr marL="457200" indent="-32004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cs typeface="Arial" pitchFamily="34" charset="0"/>
              </a:rPr>
              <a:t>Soil blending methods are “</a:t>
            </a:r>
            <a:r>
              <a:rPr lang="en-US" dirty="0" smtClean="0">
                <a:solidFill>
                  <a:srgbClr val="33CC33"/>
                </a:solidFill>
                <a:cs typeface="Arial" pitchFamily="34" charset="0"/>
              </a:rPr>
              <a:t>green friendly</a:t>
            </a:r>
            <a:r>
              <a:rPr lang="en-US" dirty="0" smtClean="0">
                <a:cs typeface="Arial" pitchFamily="34" charset="0"/>
              </a:rPr>
              <a:t>” promoting recycling vs. dig-n’-haul and off-site land filling.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7" name="Picture 6" descr="Soil Blen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0038" y="1139313"/>
            <a:ext cx="2112962" cy="16038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0038" y="2847975"/>
            <a:ext cx="2112962" cy="1647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0038" y="4621213"/>
            <a:ext cx="2090216" cy="16271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0" y="6248400"/>
            <a:ext cx="9144000" cy="479425"/>
            <a:chOff x="0" y="6248400"/>
            <a:chExt cx="9144000" cy="479425"/>
          </a:xfrm>
        </p:grpSpPr>
        <p:sp>
          <p:nvSpPr>
            <p:cNvPr id="16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4384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0" y="6248400"/>
              <a:ext cx="9144000" cy="76200"/>
            </a:xfrm>
            <a:prstGeom prst="line">
              <a:avLst/>
            </a:prstGeom>
            <a:ln w="38100"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ooter Placeholder 8"/>
            <p:cNvSpPr txBox="1">
              <a:spLocks/>
            </p:cNvSpPr>
            <p:nvPr/>
          </p:nvSpPr>
          <p:spPr>
            <a:xfrm>
              <a:off x="3124200" y="6356350"/>
              <a:ext cx="2895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Prepared by Ken Summerour, P.G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50" y="6324600"/>
              <a:ext cx="446650" cy="40322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40628</TotalTime>
  <Words>2817</Words>
  <Application>Microsoft Office PowerPoint</Application>
  <PresentationFormat>On-screen Show (4:3)</PresentationFormat>
  <Paragraphs>346</Paragraphs>
  <Slides>41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Metro</vt:lpstr>
      <vt:lpstr>SITE CLEAN-UP SOLUTIONS USING INNOVATIVE remediation TECHNOLOGIES</vt:lpstr>
      <vt:lpstr>Envirorisk Consultants, Inc. Who We Are</vt:lpstr>
      <vt:lpstr>Envirorisk Consultants, Inc.  Services We Offer</vt:lpstr>
      <vt:lpstr>Site Clean-Up Strategies Why do sites take so long to clean-up?</vt:lpstr>
      <vt:lpstr>What is the Solution?</vt:lpstr>
      <vt:lpstr>Overview of Remedial Technologies</vt:lpstr>
      <vt:lpstr>What is Chemical Oxidation?  </vt:lpstr>
      <vt:lpstr>In-Situ Chemical Oxidation (ISCO)</vt:lpstr>
      <vt:lpstr>In-Place Soil Blending/Ex-Situ Blending</vt:lpstr>
      <vt:lpstr>Types of Chemical Oxidants</vt:lpstr>
      <vt:lpstr>Oxidant Descriptions   Catalyzed Hydrogen Peroxide (CHP)/Modified Fenton’s</vt:lpstr>
      <vt:lpstr>Oxidant Descriptions (cont.) Activated Sodium Persulfate</vt:lpstr>
      <vt:lpstr>Oxidant Descriptions (cont.) Sodium or Potassium Permanganate</vt:lpstr>
      <vt:lpstr>Oxidant Descriptions (cont.) Surfactant and Oxidant Combinations</vt:lpstr>
      <vt:lpstr>Enhanced Bioremedial/Chemical Reduction</vt:lpstr>
      <vt:lpstr>Select Case Studies</vt:lpstr>
      <vt:lpstr>Surfactant Oxidation–Former Trucking Site Overview</vt:lpstr>
      <vt:lpstr>Surfactant Oxidation–Former Trucking Site (cont.) Selection of Remedial Method</vt:lpstr>
      <vt:lpstr>Surfactant Oxidation–Former Trucking Site (cont.) Treatment Process</vt:lpstr>
      <vt:lpstr>Surfactant Oxidation–Former Trucking Site (cont.) Findings</vt:lpstr>
      <vt:lpstr>Former RCRA Facility Historical Overview</vt:lpstr>
      <vt:lpstr>PowerPoint Presentation</vt:lpstr>
      <vt:lpstr>PowerPoint Presentation</vt:lpstr>
      <vt:lpstr>PowerPoint Presentation</vt:lpstr>
      <vt:lpstr>PowerPoint Presentation</vt:lpstr>
      <vt:lpstr>Former RCRA Facility (cont.)</vt:lpstr>
      <vt:lpstr>PowerPoint Presentation</vt:lpstr>
      <vt:lpstr>Former RCRA Facility (cont.) Soil Blending Areas</vt:lpstr>
      <vt:lpstr>Former RCRA Facility (cont.) Soil Blending Results</vt:lpstr>
      <vt:lpstr>Wood Treatment Facility Overview</vt:lpstr>
      <vt:lpstr>Wood Treatment Facility (cont.) Extent of Contaminants Exceeding Thresholds</vt:lpstr>
      <vt:lpstr>Wood Treatment Facility (cont.) Field Application </vt:lpstr>
      <vt:lpstr>Former Auto Dealer Overview</vt:lpstr>
      <vt:lpstr>Former Auto Dealer Assessment Summary</vt:lpstr>
      <vt:lpstr>Former Auto Dealer Geologic Cross-Section</vt:lpstr>
      <vt:lpstr>Former Auto Dealer Site Map</vt:lpstr>
      <vt:lpstr>Former Auto Dealer ISCO Treatment</vt:lpstr>
      <vt:lpstr>Former Auto Dealer Treatment Summary</vt:lpstr>
      <vt:lpstr>Former Auto Dealer MW-16- north end under building</vt:lpstr>
      <vt:lpstr>Former Auto Dealer MW-10- south end under building</vt:lpstr>
      <vt:lpstr>Summary: Keys to Success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EXOTECH, INC.</dc:title>
  <dc:creator>Joseph White</dc:creator>
  <cp:lastModifiedBy>Kim</cp:lastModifiedBy>
  <cp:revision>968</cp:revision>
  <cp:lastPrinted>2012-06-12T21:33:43Z</cp:lastPrinted>
  <dcterms:created xsi:type="dcterms:W3CDTF">2007-07-10T16:28:36Z</dcterms:created>
  <dcterms:modified xsi:type="dcterms:W3CDTF">2013-02-07T21:49:29Z</dcterms:modified>
</cp:coreProperties>
</file>